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  <a:srgbClr val="000000"/>
    <a:srgbClr val="800000"/>
    <a:srgbClr val="5B0E01"/>
    <a:srgbClr val="9A0000"/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3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-3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39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0182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28C8570-D3FA-472B-AC3D-FB2A98F0A8C9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3B49C3D-0BE0-4CEF-93A4-D24900CF48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62862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018212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20AE5D-3E6D-4F7E-8987-24E5E2E37FEE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807D081-2B20-424B-956B-8FAD1876129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5684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8A52DCA-D5FF-4890-B972-2D55DC70A49E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7FAB594C-4FEF-46B5-9038-4BA90D99998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15933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5A6522E-2B9A-46AA-A018-7E3191C0296C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3795EA1-B995-4AA6-AF68-5FDAE40969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687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E9DD5D-45EC-4054-AE3E-18539C4CFF46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A2BEBFE4-25AD-4438-B9EC-2C84EE8AA52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84148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Unit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931400" cy="2852737"/>
          </a:xfrm>
        </p:spPr>
        <p:txBody>
          <a:bodyPr anchor="b"/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695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9568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Module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931400" cy="2852737"/>
          </a:xfrm>
        </p:spPr>
        <p:txBody>
          <a:bodyPr anchor="b"/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695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9653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opic Ope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9931400" cy="2852737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9969500" cy="1500187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0802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72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8587A52-0B99-4A5B-ABE3-8E9D3B538CE4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6EE0A949-E080-47C6-9E6B-F86AE6BBFEE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7993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E625778-ACA6-41FF-8810-F897E26DD138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25AC15D-9AD7-44D3-A3ED-98B980DC3A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14760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04219E-886E-47F1-A900-6C00CD6F051A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1B00BD58-421C-49A8-8127-8E88977A59A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2155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57B4F5E-26B9-4981-855D-C5A8DDEA8383}" type="datetimeFigureOut">
              <a:rPr lang="en-GB"/>
              <a:pPr>
                <a:defRPr/>
              </a:pPr>
              <a:t>12/10/2016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40F1C5F-A4FD-457D-B4C7-51D788C269A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0979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6326188"/>
            <a:ext cx="10552113" cy="438150"/>
          </a:xfrm>
          <a:prstGeom prst="rect">
            <a:avLst/>
          </a:prstGeom>
          <a:solidFill>
            <a:srgbClr val="8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/>
              <a:t>   </a:t>
            </a:r>
            <a:r>
              <a:rPr lang="en-US" sz="2000" b="1" spc="300" dirty="0">
                <a:latin typeface="+mj-lt"/>
              </a:rPr>
              <a:t>Engineering </a:t>
            </a:r>
            <a:r>
              <a:rPr lang="en-US" sz="2000" b="1" spc="300" dirty="0" smtClean="0">
                <a:latin typeface="+mj-lt"/>
              </a:rPr>
              <a:t>Technology</a:t>
            </a:r>
            <a:endParaRPr lang="en-GB" sz="2000" b="1" spc="300" dirty="0">
              <a:latin typeface="+mj-lt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11280775" y="0"/>
            <a:ext cx="911225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984885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98679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pic>
        <p:nvPicPr>
          <p:cNvPr id="1030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2888" y="6326188"/>
            <a:ext cx="1789112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0775" y="4833938"/>
            <a:ext cx="9112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3" r:id="rId2"/>
    <p:sldLayoutId id="2147484010" r:id="rId3"/>
    <p:sldLayoutId id="2147484011" r:id="rId4"/>
    <p:sldLayoutId id="2147484012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  <p:sldLayoutId id="2147484020" r:id="rId12"/>
    <p:sldLayoutId id="214748402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457200" indent="-457200" algn="l" rtl="0" eaLnBrk="0" fontAlgn="base" hangingPunct="0">
        <a:lnSpc>
          <a:spcPct val="90000"/>
        </a:lnSpc>
        <a:spcBef>
          <a:spcPts val="1000"/>
        </a:spcBef>
        <a:spcAft>
          <a:spcPts val="1200"/>
        </a:spcAft>
        <a:buFont typeface="Arial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95350" indent="-43815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Courier New" pitchFamily="49" charset="0"/>
        <a:buChar char="o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52550" indent="-361950" algn="l" rtl="0" eaLnBrk="0" fontAlgn="base" hangingPunct="0">
        <a:lnSpc>
          <a:spcPct val="90000"/>
        </a:lnSpc>
        <a:spcBef>
          <a:spcPts val="500"/>
        </a:spcBef>
        <a:spcAft>
          <a:spcPts val="600"/>
        </a:spcAft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9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2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4.wmf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7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9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1.png"/><Relationship Id="rId4" Type="http://schemas.openxmlformats.org/officeDocument/2006/relationships/image" Target="../media/image30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2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5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7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38.wmf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41.wmf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24.bin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47.wmf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5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730250"/>
            <a:ext cx="38925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2113" y="2152650"/>
            <a:ext cx="10537825" cy="35702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3000" b="1" dirty="0"/>
              <a:t>TERMS AND CONDITIONS</a:t>
            </a:r>
          </a:p>
          <a:p>
            <a:pPr>
              <a:defRPr/>
            </a:pPr>
            <a:r>
              <a:rPr lang="en-GB" sz="2000" b="1" dirty="0"/>
              <a:t> </a:t>
            </a:r>
            <a:endParaRPr lang="en-GB" sz="2200" b="1" dirty="0"/>
          </a:p>
          <a:p>
            <a:pPr>
              <a:defRPr/>
            </a:pPr>
            <a:r>
              <a:rPr lang="en-GB" sz="2200" b="1" dirty="0"/>
              <a:t>These PowerPoint slides are a tool for lecturers, and as such: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u="sng" dirty="0"/>
              <a:t>YOU MAY</a:t>
            </a:r>
            <a:r>
              <a:rPr lang="en-GB" sz="2200" b="1" dirty="0"/>
              <a:t> add content to the slides, delete content from the slides, print out the slides, and save the slides onto your computer or server.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sz="2200" b="1" u="sng" dirty="0"/>
              <a:t>YOU MAY NOT </a:t>
            </a:r>
            <a:r>
              <a:rPr lang="en-GB" sz="2200" b="1" dirty="0"/>
              <a:t>resell, reproduce or redistribute the content in any form whatsoever, without prior written permission from the copyright holder.</a:t>
            </a:r>
          </a:p>
          <a:p>
            <a:pPr>
              <a:defRPr/>
            </a:pPr>
            <a:r>
              <a:rPr lang="en-GB" sz="2200" b="1" dirty="0"/>
              <a:t> </a:t>
            </a:r>
          </a:p>
          <a:p>
            <a:pPr>
              <a:defRPr/>
            </a:pPr>
            <a:r>
              <a:rPr lang="en-GB" sz="2000" b="1" dirty="0"/>
              <a:t>© Troupant Publishers (Pty) Ltd, 2016</a:t>
            </a:r>
          </a:p>
          <a:p>
            <a:pPr>
              <a:defRPr/>
            </a:pPr>
            <a:r>
              <a:rPr lang="en-GB" sz="2000" b="1" dirty="0"/>
              <a:t>Selected images used under licence from Shutterstock.com</a:t>
            </a:r>
          </a:p>
        </p:txBody>
      </p:sp>
    </p:spTree>
    <p:extLst>
      <p:ext uri="{BB962C8B-B14F-4D97-AF65-F5344CB8AC3E}">
        <p14:creationId xmlns:p14="http://schemas.microsoft.com/office/powerpoint/2010/main" val="179744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Kilogram (kg)</a:t>
            </a:r>
            <a:endParaRPr lang="en-GB" altLang="en-US" smtClean="0"/>
          </a:p>
        </p:txBody>
      </p:sp>
      <p:sp>
        <p:nvSpPr>
          <p:cNvPr id="21507" name="Rectangle 1"/>
          <p:cNvSpPr>
            <a:spLocks noChangeArrowheads="1"/>
          </p:cNvSpPr>
          <p:nvPr/>
        </p:nvSpPr>
        <p:spPr bwMode="auto">
          <a:xfrm>
            <a:off x="884238" y="2105025"/>
            <a:ext cx="93805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A </a:t>
            </a:r>
            <a:r>
              <a:rPr lang="en-ZA" altLang="en-US" b="1" smtClean="0">
                <a:latin typeface="+mn-lt"/>
              </a:rPr>
              <a:t>kilogram </a:t>
            </a:r>
            <a:r>
              <a:rPr lang="en-ZA" altLang="en-US" smtClean="0">
                <a:latin typeface="+mn-lt"/>
              </a:rPr>
              <a:t>is equal to the mass of the international prototype kilogram (IPK).</a:t>
            </a:r>
          </a:p>
        </p:txBody>
      </p:sp>
    </p:spTree>
    <p:extLst>
      <p:ext uri="{BB962C8B-B14F-4D97-AF65-F5344CB8AC3E}">
        <p14:creationId xmlns:p14="http://schemas.microsoft.com/office/powerpoint/2010/main" val="62681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Second (s)</a:t>
            </a:r>
            <a:endParaRPr lang="en-GB" altLang="en-US" smtClean="0"/>
          </a:p>
        </p:txBody>
      </p:sp>
      <p:sp>
        <p:nvSpPr>
          <p:cNvPr id="22531" name="Rectangle 1"/>
          <p:cNvSpPr>
            <a:spLocks noChangeArrowheads="1"/>
          </p:cNvSpPr>
          <p:nvPr/>
        </p:nvSpPr>
        <p:spPr bwMode="auto">
          <a:xfrm>
            <a:off x="944563" y="2078038"/>
            <a:ext cx="8890000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A </a:t>
            </a:r>
            <a:r>
              <a:rPr lang="en-ZA" altLang="en-US" b="1" smtClean="0">
                <a:latin typeface="+mn-lt"/>
              </a:rPr>
              <a:t>second </a:t>
            </a:r>
            <a:r>
              <a:rPr lang="en-ZA" altLang="en-US" smtClean="0">
                <a:latin typeface="+mn-lt"/>
              </a:rPr>
              <a:t>is the length of time taken for </a:t>
            </a:r>
            <a:br>
              <a:rPr lang="en-ZA" altLang="en-US" smtClean="0">
                <a:latin typeface="+mn-lt"/>
              </a:rPr>
            </a:br>
            <a:r>
              <a:rPr lang="en-ZA" altLang="en-US" smtClean="0">
                <a:latin typeface="+mn-lt"/>
              </a:rPr>
              <a:t>9 192 631 770 periods of vibration of the caesium-133 atom to occur.</a:t>
            </a:r>
          </a:p>
        </p:txBody>
      </p:sp>
    </p:spTree>
    <p:extLst>
      <p:ext uri="{BB962C8B-B14F-4D97-AF65-F5344CB8AC3E}">
        <p14:creationId xmlns:p14="http://schemas.microsoft.com/office/powerpoint/2010/main" val="22934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Ampere (A)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838200" y="1909763"/>
            <a:ext cx="93630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dirty="0" smtClean="0">
                <a:latin typeface="+mn-lt"/>
              </a:rPr>
              <a:t>An </a:t>
            </a:r>
            <a:r>
              <a:rPr lang="en-ZA" altLang="en-US" b="1" dirty="0" smtClean="0">
                <a:latin typeface="+mn-lt"/>
              </a:rPr>
              <a:t>ampere </a:t>
            </a:r>
            <a:r>
              <a:rPr lang="en-ZA" altLang="en-US" dirty="0" smtClean="0">
                <a:latin typeface="+mn-lt"/>
              </a:rPr>
              <a:t>is the constant current that produces an attractive force of 2 × 10</a:t>
            </a:r>
            <a:r>
              <a:rPr lang="en-ZA" altLang="en-US" baseline="30000" dirty="0" smtClean="0">
                <a:latin typeface="+mn-lt"/>
              </a:rPr>
              <a:t>–7</a:t>
            </a:r>
            <a:r>
              <a:rPr lang="en-ZA" altLang="en-US" dirty="0" smtClean="0">
                <a:latin typeface="+mn-lt"/>
              </a:rPr>
              <a:t> newton per metre of length between two straight, parallel conductors of infinite length and negligible circular cross section placed one metre apart in a vacuum.</a:t>
            </a:r>
          </a:p>
        </p:txBody>
      </p:sp>
    </p:spTree>
    <p:extLst>
      <p:ext uri="{BB962C8B-B14F-4D97-AF65-F5344CB8AC3E}">
        <p14:creationId xmlns:p14="http://schemas.microsoft.com/office/powerpoint/2010/main" val="1015081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Kelvin (K)</a:t>
            </a: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949325" y="2346325"/>
            <a:ext cx="97012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A </a:t>
            </a:r>
            <a:r>
              <a:rPr lang="en-ZA" altLang="en-US" b="1" smtClean="0">
                <a:latin typeface="+mn-lt"/>
              </a:rPr>
              <a:t>kelvin </a:t>
            </a:r>
            <a:r>
              <a:rPr lang="en-ZA" altLang="en-US" smtClean="0">
                <a:latin typeface="+mn-lt"/>
              </a:rPr>
              <a:t>is     </a:t>
            </a:r>
            <a:r>
              <a:rPr lang="en-ZA" altLang="en-US" sz="1200" smtClean="0">
                <a:latin typeface="+mn-lt"/>
              </a:rPr>
              <a:t>                         </a:t>
            </a:r>
            <a:r>
              <a:rPr lang="en-ZA" altLang="en-US" smtClean="0">
                <a:latin typeface="+mn-lt"/>
              </a:rPr>
              <a:t>of the difference between absolute zero and the triple point of water.</a:t>
            </a:r>
          </a:p>
        </p:txBody>
      </p:sp>
      <p:graphicFrame>
        <p:nvGraphicFramePr>
          <p:cNvPr id="26628" name="Object 1"/>
          <p:cNvGraphicFramePr>
            <a:graphicFrameLocks noChangeAspect="1"/>
          </p:cNvGraphicFramePr>
          <p:nvPr/>
        </p:nvGraphicFramePr>
        <p:xfrm>
          <a:off x="3003550" y="2030413"/>
          <a:ext cx="118745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3" imgW="482391" imgH="418918" progId="Equation.DSMT4">
                  <p:embed/>
                </p:oleObj>
              </mc:Choice>
              <mc:Fallback>
                <p:oleObj name="Equation" r:id="rId3" imgW="482391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3550" y="2030413"/>
                        <a:ext cx="118745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6300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Candela (cd)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957263" y="1690688"/>
            <a:ext cx="9405937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af-ZA" smtClean="0">
                <a:latin typeface="+mn-lt"/>
              </a:rPr>
              <a:t>A </a:t>
            </a:r>
            <a:r>
              <a:rPr lang="en-ZA" altLang="af-ZA" b="1" smtClean="0">
                <a:latin typeface="+mn-lt"/>
              </a:rPr>
              <a:t>candela </a:t>
            </a:r>
            <a:r>
              <a:rPr lang="en-ZA" altLang="af-ZA" smtClean="0">
                <a:latin typeface="+mn-lt"/>
              </a:rPr>
              <a:t>is the luminous intensity, in a given direction, of a source that emits monochromatic radiation of frequency 540 × 10</a:t>
            </a:r>
            <a:r>
              <a:rPr lang="en-ZA" altLang="af-ZA" baseline="30000" smtClean="0">
                <a:latin typeface="+mn-lt"/>
              </a:rPr>
              <a:t>12</a:t>
            </a:r>
            <a:r>
              <a:rPr lang="en-ZA" altLang="af-ZA" smtClean="0">
                <a:latin typeface="+mn-lt"/>
              </a:rPr>
              <a:t>  hertz and that has a radiant intensity in that direction of 	     watt per steradian.</a:t>
            </a:r>
          </a:p>
        </p:txBody>
      </p:sp>
      <p:graphicFrame>
        <p:nvGraphicFramePr>
          <p:cNvPr id="27652" name="Object 1"/>
          <p:cNvGraphicFramePr>
            <a:graphicFrameLocks noChangeAspect="1"/>
          </p:cNvGraphicFramePr>
          <p:nvPr/>
        </p:nvGraphicFramePr>
        <p:xfrm>
          <a:off x="8948738" y="3279775"/>
          <a:ext cx="727075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3" imgW="291973" imgH="393529" progId="Equation.DSMT4">
                  <p:embed/>
                </p:oleObj>
              </mc:Choice>
              <mc:Fallback>
                <p:oleObj name="Equation" r:id="rId3" imgW="291973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8738" y="3279775"/>
                        <a:ext cx="727075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695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Mole (mol)</a:t>
            </a:r>
          </a:p>
        </p:txBody>
      </p:sp>
      <p:sp>
        <p:nvSpPr>
          <p:cNvPr id="26627" name="Rectangle 2"/>
          <p:cNvSpPr>
            <a:spLocks noChangeArrowheads="1"/>
          </p:cNvSpPr>
          <p:nvPr/>
        </p:nvSpPr>
        <p:spPr bwMode="auto">
          <a:xfrm>
            <a:off x="838200" y="1924050"/>
            <a:ext cx="8929688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A </a:t>
            </a:r>
            <a:r>
              <a:rPr lang="en-ZA" altLang="en-US" b="1" smtClean="0">
                <a:latin typeface="+mn-lt"/>
              </a:rPr>
              <a:t>mole </a:t>
            </a:r>
            <a:r>
              <a:rPr lang="en-ZA" altLang="en-US" smtClean="0">
                <a:latin typeface="+mn-lt"/>
              </a:rPr>
              <a:t>is the amount of substance that contains as many particles as there are atoms in 0,012 kg (12 g) of the isotope carbon-12.</a:t>
            </a:r>
          </a:p>
        </p:txBody>
      </p:sp>
    </p:spTree>
    <p:extLst>
      <p:ext uri="{BB962C8B-B14F-4D97-AF65-F5344CB8AC3E}">
        <p14:creationId xmlns:p14="http://schemas.microsoft.com/office/powerpoint/2010/main" val="208900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Mole (mol)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413" y="1690688"/>
            <a:ext cx="3232150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9" name="Rectangle 3"/>
          <p:cNvSpPr>
            <a:spLocks noChangeArrowheads="1"/>
          </p:cNvSpPr>
          <p:nvPr/>
        </p:nvSpPr>
        <p:spPr bwMode="auto">
          <a:xfrm>
            <a:off x="838200" y="2128838"/>
            <a:ext cx="6096000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dirty="0" smtClean="0">
                <a:latin typeface="+mn-lt"/>
              </a:rPr>
              <a:t>Aspirin has the formula C9H8O4.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ZA" altLang="en-US" sz="32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dirty="0" smtClean="0">
                <a:latin typeface="+mn-lt"/>
              </a:rPr>
              <a:t>1 </a:t>
            </a:r>
            <a:r>
              <a:rPr lang="en-ZA" altLang="en-US" sz="3200" dirty="0" err="1" smtClean="0">
                <a:latin typeface="+mn-lt"/>
              </a:rPr>
              <a:t>mol</a:t>
            </a:r>
            <a:r>
              <a:rPr lang="en-ZA" altLang="en-US" sz="3200" dirty="0" smtClean="0">
                <a:latin typeface="+mn-lt"/>
              </a:rPr>
              <a:t> of aspirin contains: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9 </a:t>
            </a:r>
            <a:r>
              <a:rPr lang="en-ZA" altLang="en-US" sz="3200" dirty="0" err="1" smtClean="0">
                <a:latin typeface="+mn-lt"/>
              </a:rPr>
              <a:t>mol</a:t>
            </a:r>
            <a:r>
              <a:rPr lang="en-ZA" altLang="en-US" sz="3200" dirty="0" smtClean="0">
                <a:latin typeface="+mn-lt"/>
              </a:rPr>
              <a:t> of carbon atoms.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8 </a:t>
            </a:r>
            <a:r>
              <a:rPr lang="en-ZA" altLang="en-US" sz="3200" dirty="0" err="1" smtClean="0">
                <a:latin typeface="+mn-lt"/>
              </a:rPr>
              <a:t>mol</a:t>
            </a:r>
            <a:r>
              <a:rPr lang="en-ZA" altLang="en-US" sz="3200" dirty="0" smtClean="0">
                <a:latin typeface="+mn-lt"/>
              </a:rPr>
              <a:t> of hydrogen atoms.</a:t>
            </a:r>
          </a:p>
          <a:p>
            <a:pPr lvl="1"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4 </a:t>
            </a:r>
            <a:r>
              <a:rPr lang="en-ZA" altLang="en-US" sz="3200" dirty="0" err="1" smtClean="0">
                <a:latin typeface="+mn-lt"/>
              </a:rPr>
              <a:t>mol</a:t>
            </a:r>
            <a:r>
              <a:rPr lang="en-ZA" altLang="en-US" sz="3200" dirty="0" smtClean="0">
                <a:latin typeface="+mn-lt"/>
              </a:rPr>
              <a:t> of oxygen atoms.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7110413" y="5175250"/>
            <a:ext cx="35448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5.4: An aspirin tablet</a:t>
            </a:r>
          </a:p>
        </p:txBody>
      </p:sp>
    </p:spTree>
    <p:extLst>
      <p:ext uri="{BB962C8B-B14F-4D97-AF65-F5344CB8AC3E}">
        <p14:creationId xmlns:p14="http://schemas.microsoft.com/office/powerpoint/2010/main" val="21241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Converting SI units</a:t>
            </a: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158010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Scientific notation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294063"/>
            <a:ext cx="9839325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700" name="Rectangle 2"/>
          <p:cNvSpPr>
            <a:spLocks noChangeArrowheads="1"/>
          </p:cNvSpPr>
          <p:nvPr/>
        </p:nvSpPr>
        <p:spPr bwMode="auto">
          <a:xfrm>
            <a:off x="800100" y="2722563"/>
            <a:ext cx="8607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 dirty="0">
                <a:latin typeface="+mn-lt"/>
              </a:rPr>
              <a:t>Table 5.3: Conversions between decimal and scientific notation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800100" y="1627188"/>
            <a:ext cx="7842250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sz="3200" dirty="0">
                <a:latin typeface="+mn-lt"/>
              </a:rPr>
              <a:t>All numbers are written as follows: </a:t>
            </a:r>
            <a:r>
              <a:rPr lang="en-ZA" sz="3200" i="1" dirty="0">
                <a:latin typeface="+mn-lt"/>
              </a:rPr>
              <a:t>a </a:t>
            </a:r>
            <a:r>
              <a:rPr lang="en-ZA" sz="3200" dirty="0">
                <a:latin typeface="+mn-lt"/>
              </a:rPr>
              <a:t>× 10</a:t>
            </a:r>
            <a:r>
              <a:rPr lang="en-ZA" sz="3200" i="1" baseline="30000" dirty="0">
                <a:latin typeface="+mn-lt"/>
              </a:rPr>
              <a:t>b</a:t>
            </a:r>
            <a:endParaRPr lang="en-ZA" sz="3200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577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Common prefixes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2114550"/>
            <a:ext cx="10612438" cy="407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4" name="Rectangle 2"/>
          <p:cNvSpPr>
            <a:spLocks noChangeArrowheads="1"/>
          </p:cNvSpPr>
          <p:nvPr/>
        </p:nvSpPr>
        <p:spPr bwMode="auto">
          <a:xfrm>
            <a:off x="520700" y="1652588"/>
            <a:ext cx="7138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5.4: Common prefixes and their meanings</a:t>
            </a:r>
          </a:p>
        </p:txBody>
      </p:sp>
    </p:spTree>
    <p:extLst>
      <p:ext uri="{BB962C8B-B14F-4D97-AF65-F5344CB8AC3E}">
        <p14:creationId xmlns:p14="http://schemas.microsoft.com/office/powerpoint/2010/main" val="251291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>
          <a:xfrm>
            <a:off x="1524000" y="1836738"/>
            <a:ext cx="9144000" cy="2387600"/>
          </a:xfrm>
        </p:spPr>
        <p:txBody>
          <a:bodyPr/>
          <a:lstStyle/>
          <a:p>
            <a:pPr eaLnBrk="1" hangingPunct="1"/>
            <a:r>
              <a:rPr lang="en-US" altLang="en-US" smtClean="0"/>
              <a:t>Engineering Technology</a:t>
            </a:r>
            <a:endParaRPr lang="en-GB" altLang="en-US" smtClean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1524000" y="4224338"/>
            <a:ext cx="9144000" cy="1655762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NQF Level 2</a:t>
            </a:r>
            <a:endParaRPr lang="en-GB" altLang="en-US" sz="4000" smtClean="0"/>
          </a:p>
        </p:txBody>
      </p:sp>
      <p:pic>
        <p:nvPicPr>
          <p:cNvPr id="1536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725" y="730250"/>
            <a:ext cx="389255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799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Common metric conversions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3" y="2446338"/>
            <a:ext cx="10512425" cy="329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8" name="Rectangle 3"/>
          <p:cNvSpPr>
            <a:spLocks noChangeArrowheads="1"/>
          </p:cNvSpPr>
          <p:nvPr/>
        </p:nvSpPr>
        <p:spPr bwMode="auto">
          <a:xfrm>
            <a:off x="727075" y="1836738"/>
            <a:ext cx="6216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5.5: Some common metric conversions</a:t>
            </a:r>
          </a:p>
        </p:txBody>
      </p:sp>
    </p:spTree>
    <p:extLst>
      <p:ext uri="{BB962C8B-B14F-4D97-AF65-F5344CB8AC3E}">
        <p14:creationId xmlns:p14="http://schemas.microsoft.com/office/powerpoint/2010/main" val="328793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Temperature conversion</a:t>
            </a:r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2063"/>
            <a:ext cx="10144125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838200" y="1881188"/>
            <a:ext cx="6980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5.9: Kelvin temperature conversion formulae</a:t>
            </a:r>
          </a:p>
        </p:txBody>
      </p:sp>
    </p:spTree>
    <p:extLst>
      <p:ext uri="{BB962C8B-B14F-4D97-AF65-F5344CB8AC3E}">
        <p14:creationId xmlns:p14="http://schemas.microsoft.com/office/powerpoint/2010/main" val="417443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Temperature conversion</a:t>
            </a:r>
          </a:p>
        </p:txBody>
      </p: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36825"/>
            <a:ext cx="10044113" cy="205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838200" y="1882775"/>
            <a:ext cx="74310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5.10: Fahrenheit temperature conversion formulae</a:t>
            </a:r>
          </a:p>
        </p:txBody>
      </p:sp>
    </p:spTree>
    <p:extLst>
      <p:ext uri="{BB962C8B-B14F-4D97-AF65-F5344CB8AC3E}">
        <p14:creationId xmlns:p14="http://schemas.microsoft.com/office/powerpoint/2010/main" val="321471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SI derived units of</a:t>
            </a:r>
            <a:br>
              <a:rPr lang="en-ZA" altLang="en-US" smtClean="0"/>
            </a:br>
            <a:r>
              <a:rPr lang="en-ZA" altLang="en-US" smtClean="0"/>
              <a:t>measurement</a:t>
            </a: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</a:t>
            </a:r>
            <a:r>
              <a:rPr lang="en-ZA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5.3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4983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Speed</a:t>
            </a:r>
          </a:p>
        </p:txBody>
      </p:sp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838200" y="1690688"/>
            <a:ext cx="96440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Speed </a:t>
            </a:r>
            <a:r>
              <a:rPr lang="en-ZA" altLang="en-US" sz="3200" smtClean="0">
                <a:latin typeface="+mn-lt"/>
              </a:rPr>
              <a:t>is the rate of change in position of an object.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3889375" y="2471738"/>
          <a:ext cx="3541713" cy="295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3" imgW="1231366" imgH="1028254" progId="Equation.DSMT4">
                  <p:embed/>
                </p:oleObj>
              </mc:Choice>
              <mc:Fallback>
                <p:oleObj name="Equation" r:id="rId3" imgW="1231366" imgH="102825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9375" y="2471738"/>
                        <a:ext cx="3541713" cy="29591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838200" y="5627688"/>
            <a:ext cx="54705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ZA" altLang="en-US" sz="3200" dirty="0">
                <a:latin typeface="+mn-lt"/>
              </a:rPr>
              <a:t>Speed is a </a:t>
            </a:r>
            <a:r>
              <a:rPr lang="en-ZA" altLang="en-US" sz="3200" u="sng" dirty="0">
                <a:latin typeface="+mn-lt"/>
              </a:rPr>
              <a:t>scalar</a:t>
            </a:r>
            <a:r>
              <a:rPr lang="en-ZA" altLang="en-US" sz="3200" dirty="0">
                <a:latin typeface="+mn-lt"/>
              </a:rPr>
              <a:t> quantity.</a:t>
            </a:r>
          </a:p>
        </p:txBody>
      </p:sp>
    </p:spTree>
    <p:extLst>
      <p:ext uri="{BB962C8B-B14F-4D97-AF65-F5344CB8AC3E}">
        <p14:creationId xmlns:p14="http://schemas.microsoft.com/office/powerpoint/2010/main" val="309562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Speed</a:t>
            </a:r>
          </a:p>
        </p:txBody>
      </p:sp>
      <p:pic>
        <p:nvPicPr>
          <p:cNvPr id="389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600" y="1189038"/>
            <a:ext cx="4891088" cy="433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6868" name="Rectangle 2"/>
          <p:cNvSpPr>
            <a:spLocks noChangeArrowheads="1"/>
          </p:cNvSpPr>
          <p:nvPr/>
        </p:nvSpPr>
        <p:spPr bwMode="auto">
          <a:xfrm>
            <a:off x="3057525" y="5684838"/>
            <a:ext cx="35163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5.9: A speedometer</a:t>
            </a:r>
          </a:p>
        </p:txBody>
      </p:sp>
    </p:spTree>
    <p:extLst>
      <p:ext uri="{BB962C8B-B14F-4D97-AF65-F5344CB8AC3E}">
        <p14:creationId xmlns:p14="http://schemas.microsoft.com/office/powerpoint/2010/main" val="3877949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Velocity</a:t>
            </a:r>
          </a:p>
        </p:txBody>
      </p:sp>
      <p:sp>
        <p:nvSpPr>
          <p:cNvPr id="37891" name="Rectangle 1"/>
          <p:cNvSpPr>
            <a:spLocks noChangeArrowheads="1"/>
          </p:cNvSpPr>
          <p:nvPr/>
        </p:nvSpPr>
        <p:spPr bwMode="auto">
          <a:xfrm>
            <a:off x="838200" y="5684838"/>
            <a:ext cx="8594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Velocity is a </a:t>
            </a:r>
            <a:r>
              <a:rPr lang="en-ZA" altLang="en-US" sz="3200" u="sng" dirty="0" smtClean="0">
                <a:latin typeface="+mn-lt"/>
              </a:rPr>
              <a:t>vector</a:t>
            </a:r>
            <a:r>
              <a:rPr lang="en-ZA" altLang="en-US" sz="3200" dirty="0" smtClean="0">
                <a:latin typeface="+mn-lt"/>
              </a:rPr>
              <a:t> quantity.</a:t>
            </a:r>
          </a:p>
        </p:txBody>
      </p:sp>
      <p:sp>
        <p:nvSpPr>
          <p:cNvPr id="37892" name="Rectangle 2"/>
          <p:cNvSpPr>
            <a:spLocks noChangeArrowheads="1"/>
          </p:cNvSpPr>
          <p:nvPr/>
        </p:nvSpPr>
        <p:spPr bwMode="auto">
          <a:xfrm>
            <a:off x="838200" y="1660525"/>
            <a:ext cx="855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Velocity </a:t>
            </a:r>
            <a:r>
              <a:rPr lang="en-ZA" altLang="en-US" sz="3200" smtClean="0">
                <a:latin typeface="+mn-lt"/>
              </a:rPr>
              <a:t>is the rate of displacement of an object.</a:t>
            </a:r>
          </a:p>
        </p:txBody>
      </p:sp>
      <p:graphicFrame>
        <p:nvGraphicFramePr>
          <p:cNvPr id="38917" name="Object 3"/>
          <p:cNvGraphicFramePr>
            <a:graphicFrameLocks noChangeAspect="1"/>
          </p:cNvGraphicFramePr>
          <p:nvPr/>
        </p:nvGraphicFramePr>
        <p:xfrm>
          <a:off x="2538413" y="2465388"/>
          <a:ext cx="6008687" cy="304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Equation" r:id="rId3" imgW="2082800" imgH="1054100" progId="Equation.DSMT4">
                  <p:embed/>
                </p:oleObj>
              </mc:Choice>
              <mc:Fallback>
                <p:oleObj name="Equation" r:id="rId3" imgW="2082800" imgH="1054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8413" y="2465388"/>
                        <a:ext cx="6008687" cy="30416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692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Acceleration</a:t>
            </a:r>
          </a:p>
        </p:txBody>
      </p:sp>
      <p:graphicFrame>
        <p:nvGraphicFramePr>
          <p:cNvPr id="39939" name="Object 1"/>
          <p:cNvGraphicFramePr>
            <a:graphicFrameLocks noChangeAspect="1"/>
          </p:cNvGraphicFramePr>
          <p:nvPr/>
        </p:nvGraphicFramePr>
        <p:xfrm>
          <a:off x="2136775" y="2749550"/>
          <a:ext cx="6510338" cy="2598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tion" r:id="rId3" imgW="2641320" imgH="1054080" progId="Equation.DSMT4">
                  <p:embed/>
                </p:oleObj>
              </mc:Choice>
              <mc:Fallback>
                <p:oleObj name="Equation" r:id="rId3" imgW="264132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5" y="2749550"/>
                        <a:ext cx="6510338" cy="25987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6" name="Rectangle 2"/>
          <p:cNvSpPr>
            <a:spLocks noChangeArrowheads="1"/>
          </p:cNvSpPr>
          <p:nvPr/>
        </p:nvSpPr>
        <p:spPr bwMode="auto">
          <a:xfrm>
            <a:off x="838200" y="1760538"/>
            <a:ext cx="102981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Acceleration </a:t>
            </a:r>
            <a:r>
              <a:rPr lang="en-ZA" altLang="en-US" sz="3200" smtClean="0">
                <a:latin typeface="+mn-lt"/>
              </a:rPr>
              <a:t>is the rate of change in velocity per unit time.</a:t>
            </a:r>
          </a:p>
        </p:txBody>
      </p:sp>
    </p:spTree>
    <p:extLst>
      <p:ext uri="{BB962C8B-B14F-4D97-AF65-F5344CB8AC3E}">
        <p14:creationId xmlns:p14="http://schemas.microsoft.com/office/powerpoint/2010/main" val="3639407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806450" y="176213"/>
            <a:ext cx="10294938" cy="1325562"/>
          </a:xfrm>
        </p:spPr>
        <p:txBody>
          <a:bodyPr/>
          <a:lstStyle/>
          <a:p>
            <a:r>
              <a:rPr lang="en-ZA" altLang="en-US" smtClean="0"/>
              <a:t>Force</a:t>
            </a:r>
          </a:p>
        </p:txBody>
      </p:sp>
      <p:graphicFrame>
        <p:nvGraphicFramePr>
          <p:cNvPr id="40963" name="Object 1"/>
          <p:cNvGraphicFramePr>
            <a:graphicFrameLocks noChangeAspect="1"/>
          </p:cNvGraphicFramePr>
          <p:nvPr/>
        </p:nvGraphicFramePr>
        <p:xfrm>
          <a:off x="2376488" y="3081338"/>
          <a:ext cx="6508750" cy="213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tion" r:id="rId3" imgW="2095500" imgH="685800" progId="Equation.DSMT4">
                  <p:embed/>
                </p:oleObj>
              </mc:Choice>
              <mc:Fallback>
                <p:oleObj name="Equation" r:id="rId3" imgW="20955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6488" y="3081338"/>
                        <a:ext cx="6508750" cy="21304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806450" y="1511300"/>
            <a:ext cx="93091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latin typeface="+mn-lt"/>
              </a:rPr>
              <a:t>A </a:t>
            </a:r>
            <a:r>
              <a:rPr lang="en-ZA" altLang="en-US" sz="3200" b="1" smtClean="0">
                <a:latin typeface="+mn-lt"/>
              </a:rPr>
              <a:t>force </a:t>
            </a:r>
            <a:r>
              <a:rPr lang="en-ZA" altLang="en-US" sz="3200" smtClean="0">
                <a:latin typeface="+mn-lt"/>
              </a:rPr>
              <a:t>is an influence that changes the motion of a body or produces motion or stress in a free body.</a:t>
            </a:r>
          </a:p>
        </p:txBody>
      </p:sp>
    </p:spTree>
    <p:extLst>
      <p:ext uri="{BB962C8B-B14F-4D97-AF65-F5344CB8AC3E}">
        <p14:creationId xmlns:p14="http://schemas.microsoft.com/office/powerpoint/2010/main" val="1500930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Force </a:t>
            </a:r>
          </a:p>
        </p:txBody>
      </p:sp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838200" y="2030413"/>
            <a:ext cx="7596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latin typeface="+mn-lt"/>
              </a:rPr>
              <a:t>The </a:t>
            </a:r>
            <a:r>
              <a:rPr lang="en-ZA" altLang="en-US" sz="3200" b="1" smtClean="0">
                <a:latin typeface="+mn-lt"/>
              </a:rPr>
              <a:t>newton</a:t>
            </a:r>
            <a:r>
              <a:rPr lang="en-ZA" altLang="en-US" sz="3200" smtClean="0">
                <a:latin typeface="+mn-lt"/>
              </a:rPr>
              <a:t> (N) is the SI unit of force.</a:t>
            </a:r>
          </a:p>
        </p:txBody>
      </p:sp>
      <p:graphicFrame>
        <p:nvGraphicFramePr>
          <p:cNvPr id="41988" name="Object 1"/>
          <p:cNvGraphicFramePr>
            <a:graphicFrameLocks noChangeAspect="1"/>
          </p:cNvGraphicFramePr>
          <p:nvPr/>
        </p:nvGraphicFramePr>
        <p:xfrm>
          <a:off x="2319338" y="3508375"/>
          <a:ext cx="6115050" cy="728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Equation" r:id="rId3" imgW="1917700" imgH="228600" progId="Equation.DSMT4">
                  <p:embed/>
                </p:oleObj>
              </mc:Choice>
              <mc:Fallback>
                <p:oleObj name="Equation" r:id="rId3" imgW="1917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3508375"/>
                        <a:ext cx="6115050" cy="728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2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 units of measurement</a:t>
            </a: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Topic 5</a:t>
            </a:r>
            <a:endParaRPr lang="en-GB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12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Force </a:t>
            </a:r>
          </a:p>
        </p:txBody>
      </p:sp>
      <p:pic>
        <p:nvPicPr>
          <p:cNvPr id="4403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1916113"/>
            <a:ext cx="1004411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8" name="Rectangle 3"/>
          <p:cNvSpPr>
            <a:spLocks noChangeArrowheads="1"/>
          </p:cNvSpPr>
          <p:nvPr/>
        </p:nvSpPr>
        <p:spPr bwMode="auto">
          <a:xfrm>
            <a:off x="1089025" y="4746625"/>
            <a:ext cx="79930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 dirty="0">
                <a:latin typeface="+mn-lt"/>
              </a:rPr>
              <a:t>Figure 5.10: 1 N is required to accelerate a body with a mass of 1 kg at 1 </a:t>
            </a:r>
            <a:r>
              <a:rPr lang="en-ZA" altLang="en-US" sz="2400" i="1" dirty="0">
                <a:latin typeface="+mn-lt"/>
              </a:rPr>
              <a:t>m/s</a:t>
            </a:r>
            <a:r>
              <a:rPr lang="en-ZA" altLang="en-US" sz="2400" i="1" baseline="30000" dirty="0">
                <a:latin typeface="+mn-lt"/>
              </a:rPr>
              <a:t>2</a:t>
            </a:r>
            <a:endParaRPr lang="en-ZA" altLang="en-US" sz="2400" i="1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243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Weight</a:t>
            </a:r>
          </a:p>
        </p:txBody>
      </p:sp>
      <p:graphicFrame>
        <p:nvGraphicFramePr>
          <p:cNvPr id="44035" name="Object 1"/>
          <p:cNvGraphicFramePr>
            <a:graphicFrameLocks noChangeAspect="1"/>
          </p:cNvGraphicFramePr>
          <p:nvPr/>
        </p:nvGraphicFramePr>
        <p:xfrm>
          <a:off x="3673475" y="2308225"/>
          <a:ext cx="3328988" cy="254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Equation" r:id="rId3" imgW="1193800" imgH="914400" progId="Equation.DSMT4">
                  <p:embed/>
                </p:oleObj>
              </mc:Choice>
              <mc:Fallback>
                <p:oleObj name="Equation" r:id="rId3" imgW="1193800" imgH="914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3475" y="2308225"/>
                        <a:ext cx="3328988" cy="2549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2" name="Rectangle 2"/>
          <p:cNvSpPr>
            <a:spLocks noChangeArrowheads="1"/>
          </p:cNvSpPr>
          <p:nvPr/>
        </p:nvSpPr>
        <p:spPr bwMode="auto">
          <a:xfrm>
            <a:off x="846138" y="1366838"/>
            <a:ext cx="8983662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latin typeface="+mn-lt"/>
              </a:rPr>
              <a:t>For the pull of </a:t>
            </a:r>
            <a:r>
              <a:rPr lang="en-ZA" altLang="en-US" sz="3200" b="1" smtClean="0">
                <a:latin typeface="+mn-lt"/>
              </a:rPr>
              <a:t>gravity</a:t>
            </a:r>
            <a:r>
              <a:rPr lang="en-ZA" altLang="en-US" sz="3200" smtClean="0">
                <a:latin typeface="+mn-lt"/>
              </a:rPr>
              <a:t>, the force equation can be written as:</a:t>
            </a:r>
          </a:p>
        </p:txBody>
      </p:sp>
      <p:sp>
        <p:nvSpPr>
          <p:cNvPr id="43013" name="Rectangle 4"/>
          <p:cNvSpPr>
            <a:spLocks noChangeArrowheads="1"/>
          </p:cNvSpPr>
          <p:nvPr/>
        </p:nvSpPr>
        <p:spPr bwMode="auto">
          <a:xfrm>
            <a:off x="846138" y="5195888"/>
            <a:ext cx="94424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The </a:t>
            </a:r>
            <a:r>
              <a:rPr lang="en-ZA" altLang="en-US" sz="3200" b="1" dirty="0" smtClean="0">
                <a:latin typeface="+mn-lt"/>
              </a:rPr>
              <a:t>weight </a:t>
            </a:r>
            <a:r>
              <a:rPr lang="en-ZA" altLang="en-US" sz="3200" dirty="0" smtClean="0">
                <a:latin typeface="+mn-lt"/>
              </a:rPr>
              <a:t>of an object is the force with which the earth attracts the object.</a:t>
            </a:r>
          </a:p>
        </p:txBody>
      </p:sp>
    </p:spTree>
    <p:extLst>
      <p:ext uri="{BB962C8B-B14F-4D97-AF65-F5344CB8AC3E}">
        <p14:creationId xmlns:p14="http://schemas.microsoft.com/office/powerpoint/2010/main" val="2130591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Weight</a:t>
            </a:r>
          </a:p>
        </p:txBody>
      </p:sp>
      <p:sp>
        <p:nvSpPr>
          <p:cNvPr id="44036" name="Rectangle 5"/>
          <p:cNvSpPr>
            <a:spLocks noChangeArrowheads="1"/>
          </p:cNvSpPr>
          <p:nvPr/>
        </p:nvSpPr>
        <p:spPr bwMode="auto">
          <a:xfrm>
            <a:off x="962025" y="5400675"/>
            <a:ext cx="424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5.11: Weight of an object</a:t>
            </a:r>
          </a:p>
        </p:txBody>
      </p:sp>
      <p:pic>
        <p:nvPicPr>
          <p:cNvPr id="4608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038" y="1076325"/>
            <a:ext cx="5559425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7957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Mass</a:t>
            </a:r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330200"/>
            <a:ext cx="3411537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Rectangle 2"/>
          <p:cNvSpPr>
            <a:spLocks noChangeArrowheads="1"/>
          </p:cNvSpPr>
          <p:nvPr/>
        </p:nvSpPr>
        <p:spPr bwMode="auto">
          <a:xfrm>
            <a:off x="6491288" y="5103813"/>
            <a:ext cx="38036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5.12: Using a scale to find the mass of an orange</a:t>
            </a:r>
          </a:p>
        </p:txBody>
      </p:sp>
      <p:sp>
        <p:nvSpPr>
          <p:cNvPr id="45061" name="Rectangle 3"/>
          <p:cNvSpPr>
            <a:spLocks noChangeArrowheads="1"/>
          </p:cNvSpPr>
          <p:nvPr/>
        </p:nvSpPr>
        <p:spPr bwMode="auto">
          <a:xfrm>
            <a:off x="820738" y="2125663"/>
            <a:ext cx="4433887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smtClean="0">
                <a:latin typeface="+mn-lt"/>
              </a:rPr>
              <a:t>Mass</a:t>
            </a:r>
            <a:r>
              <a:rPr lang="en-ZA" altLang="en-US" sz="3200" smtClean="0">
                <a:latin typeface="+mn-lt"/>
              </a:rPr>
              <a:t> is the amount of matter contained in an object and may be found by using ordinary scales.</a:t>
            </a:r>
          </a:p>
        </p:txBody>
      </p:sp>
    </p:spTree>
    <p:extLst>
      <p:ext uri="{BB962C8B-B14F-4D97-AF65-F5344CB8AC3E}">
        <p14:creationId xmlns:p14="http://schemas.microsoft.com/office/powerpoint/2010/main" val="1632656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Work and energy</a:t>
            </a:r>
          </a:p>
        </p:txBody>
      </p:sp>
      <p:sp>
        <p:nvSpPr>
          <p:cNvPr id="46083" name="Rectangle 1"/>
          <p:cNvSpPr>
            <a:spLocks noChangeArrowheads="1"/>
          </p:cNvSpPr>
          <p:nvPr/>
        </p:nvSpPr>
        <p:spPr bwMode="auto">
          <a:xfrm>
            <a:off x="838200" y="1654175"/>
            <a:ext cx="8118475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Work </a:t>
            </a:r>
            <a:r>
              <a:rPr lang="en-ZA" altLang="en-US" sz="3200" smtClean="0">
                <a:latin typeface="+mn-lt"/>
              </a:rPr>
              <a:t>is done whenever a force moves along with, or acts all the time on, an object to displace it.</a:t>
            </a:r>
          </a:p>
        </p:txBody>
      </p:sp>
      <p:graphicFrame>
        <p:nvGraphicFramePr>
          <p:cNvPr id="47108" name="Object 2"/>
          <p:cNvGraphicFramePr>
            <a:graphicFrameLocks noChangeAspect="1"/>
          </p:cNvGraphicFramePr>
          <p:nvPr/>
        </p:nvGraphicFramePr>
        <p:xfrm>
          <a:off x="3197225" y="3333750"/>
          <a:ext cx="4779963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Equation" r:id="rId3" imgW="1574117" imgH="634725" progId="Equation.DSMT4">
                  <p:embed/>
                </p:oleObj>
              </mc:Choice>
              <mc:Fallback>
                <p:oleObj name="Equation" r:id="rId3" imgW="1574117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7225" y="3333750"/>
                        <a:ext cx="4779963" cy="19272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085" name="Rectangle 3"/>
          <p:cNvSpPr>
            <a:spLocks noChangeArrowheads="1"/>
          </p:cNvSpPr>
          <p:nvPr/>
        </p:nvSpPr>
        <p:spPr bwMode="auto">
          <a:xfrm>
            <a:off x="838200" y="5524500"/>
            <a:ext cx="57118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The SI unit of work is the </a:t>
            </a:r>
            <a:r>
              <a:rPr lang="en-ZA" altLang="en-US" sz="3200" b="1" dirty="0" smtClean="0">
                <a:latin typeface="+mn-lt"/>
              </a:rPr>
              <a:t>joule</a:t>
            </a:r>
            <a:r>
              <a:rPr lang="en-ZA" altLang="en-US" sz="3200" dirty="0" smtClean="0"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60839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Work and energy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" y="2370138"/>
            <a:ext cx="10321925" cy="201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108" name="Rectangle 1"/>
          <p:cNvSpPr>
            <a:spLocks noChangeArrowheads="1"/>
          </p:cNvSpPr>
          <p:nvPr/>
        </p:nvSpPr>
        <p:spPr bwMode="auto">
          <a:xfrm>
            <a:off x="565150" y="4832350"/>
            <a:ext cx="86074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5.13: A force of 1 N moves an object a distance of 1 m</a:t>
            </a:r>
          </a:p>
        </p:txBody>
      </p:sp>
    </p:spTree>
    <p:extLst>
      <p:ext uri="{BB962C8B-B14F-4D97-AF65-F5344CB8AC3E}">
        <p14:creationId xmlns:p14="http://schemas.microsoft.com/office/powerpoint/2010/main" val="364694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Torque</a:t>
            </a:r>
          </a:p>
        </p:txBody>
      </p:sp>
      <p:graphicFrame>
        <p:nvGraphicFramePr>
          <p:cNvPr id="49155" name="Object 1"/>
          <p:cNvGraphicFramePr>
            <a:graphicFrameLocks noChangeAspect="1"/>
          </p:cNvGraphicFramePr>
          <p:nvPr/>
        </p:nvGraphicFramePr>
        <p:xfrm>
          <a:off x="2944813" y="2762250"/>
          <a:ext cx="4522787" cy="1868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Equation" r:id="rId3" imgW="1536033" imgH="634725" progId="Equation.DSMT4">
                  <p:embed/>
                </p:oleObj>
              </mc:Choice>
              <mc:Fallback>
                <p:oleObj name="Equation" r:id="rId3" imgW="1536033" imgH="634725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2762250"/>
                        <a:ext cx="4522787" cy="18684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2" name="Rectangle 2"/>
          <p:cNvSpPr>
            <a:spLocks noChangeArrowheads="1"/>
          </p:cNvSpPr>
          <p:nvPr/>
        </p:nvSpPr>
        <p:spPr bwMode="auto">
          <a:xfrm>
            <a:off x="823913" y="1616075"/>
            <a:ext cx="8764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Torque </a:t>
            </a:r>
            <a:r>
              <a:rPr lang="en-ZA" altLang="en-US" sz="3200" smtClean="0">
                <a:latin typeface="+mn-lt"/>
              </a:rPr>
              <a:t>is a turning moment produced by a force.</a:t>
            </a:r>
          </a:p>
        </p:txBody>
      </p:sp>
    </p:spTree>
    <p:extLst>
      <p:ext uri="{BB962C8B-B14F-4D97-AF65-F5344CB8AC3E}">
        <p14:creationId xmlns:p14="http://schemas.microsoft.com/office/powerpoint/2010/main" val="26102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Torque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1222375" y="4873625"/>
            <a:ext cx="43703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5.14: Calculate distance x</a:t>
            </a:r>
          </a:p>
        </p:txBody>
      </p:sp>
      <p:graphicFrame>
        <p:nvGraphicFramePr>
          <p:cNvPr id="44039" name="Object 5"/>
          <p:cNvGraphicFramePr>
            <a:graphicFrameLocks noChangeAspect="1"/>
          </p:cNvGraphicFramePr>
          <p:nvPr/>
        </p:nvGraphicFramePr>
        <p:xfrm>
          <a:off x="7121525" y="1860550"/>
          <a:ext cx="3073400" cy="304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Equation" r:id="rId3" imgW="1257120" imgH="1244520" progId="Equation.DSMT4">
                  <p:embed/>
                </p:oleObj>
              </mc:Choice>
              <mc:Fallback>
                <p:oleObj name="Equation" r:id="rId3" imgW="1257120" imgH="12445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1525" y="1860550"/>
                        <a:ext cx="3073400" cy="304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5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75" y="2043113"/>
            <a:ext cx="4800600" cy="239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980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692150" y="141288"/>
            <a:ext cx="10294938" cy="1325562"/>
          </a:xfrm>
        </p:spPr>
        <p:txBody>
          <a:bodyPr/>
          <a:lstStyle/>
          <a:p>
            <a:r>
              <a:rPr lang="en-ZA" altLang="en-US" smtClean="0"/>
              <a:t>Resistance</a:t>
            </a:r>
          </a:p>
        </p:txBody>
      </p:sp>
      <p:sp>
        <p:nvSpPr>
          <p:cNvPr id="50179" name="Rectangle 1"/>
          <p:cNvSpPr>
            <a:spLocks noChangeArrowheads="1"/>
          </p:cNvSpPr>
          <p:nvPr/>
        </p:nvSpPr>
        <p:spPr bwMode="auto">
          <a:xfrm>
            <a:off x="815975" y="1320800"/>
            <a:ext cx="986155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latin typeface="+mn-lt"/>
              </a:rPr>
              <a:t>The </a:t>
            </a:r>
            <a:r>
              <a:rPr lang="en-ZA" altLang="en-US" sz="3200" b="1" smtClean="0">
                <a:latin typeface="+mn-lt"/>
              </a:rPr>
              <a:t>resistance </a:t>
            </a:r>
            <a:r>
              <a:rPr lang="en-ZA" altLang="en-US" sz="3200" smtClean="0">
                <a:latin typeface="+mn-lt"/>
              </a:rPr>
              <a:t>of an electrical element is a measure of its opposition to an electric current.</a:t>
            </a:r>
          </a:p>
        </p:txBody>
      </p:sp>
      <p:graphicFrame>
        <p:nvGraphicFramePr>
          <p:cNvPr id="51204" name="Object 2"/>
          <p:cNvGraphicFramePr>
            <a:graphicFrameLocks noChangeAspect="1"/>
          </p:cNvGraphicFramePr>
          <p:nvPr/>
        </p:nvGraphicFramePr>
        <p:xfrm>
          <a:off x="2705100" y="2592388"/>
          <a:ext cx="4875213" cy="275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Equation" r:id="rId3" imgW="2159000" imgH="1219200" progId="Equation.DSMT4">
                  <p:embed/>
                </p:oleObj>
              </mc:Choice>
              <mc:Fallback>
                <p:oleObj name="Equation" r:id="rId3" imgW="2159000" imgH="1219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5100" y="2592388"/>
                        <a:ext cx="4875213" cy="27543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81" name="Rectangle 3"/>
          <p:cNvSpPr>
            <a:spLocks noChangeArrowheads="1"/>
          </p:cNvSpPr>
          <p:nvPr/>
        </p:nvSpPr>
        <p:spPr bwMode="auto">
          <a:xfrm>
            <a:off x="976313" y="5540375"/>
            <a:ext cx="87010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The </a:t>
            </a:r>
            <a:r>
              <a:rPr lang="en-ZA" altLang="en-US" sz="3200" b="1" dirty="0" smtClean="0">
                <a:latin typeface="+mn-lt"/>
              </a:rPr>
              <a:t>ohm (</a:t>
            </a:r>
            <a:r>
              <a:rPr lang="el-GR" altLang="en-US" sz="3200" b="1" dirty="0" smtClean="0">
                <a:latin typeface="+mn-lt"/>
              </a:rPr>
              <a:t>Ω</a:t>
            </a:r>
            <a:r>
              <a:rPr lang="en-ZA" altLang="en-US" sz="3200" b="1" dirty="0" smtClean="0">
                <a:latin typeface="+mn-lt"/>
              </a:rPr>
              <a:t>)</a:t>
            </a:r>
            <a:r>
              <a:rPr lang="en-ZA" altLang="en-US" sz="3200" dirty="0" smtClean="0">
                <a:latin typeface="+mn-lt"/>
              </a:rPr>
              <a:t> is the SI unit of electrical resistance.</a:t>
            </a:r>
          </a:p>
        </p:txBody>
      </p:sp>
    </p:spTree>
    <p:extLst>
      <p:ext uri="{BB962C8B-B14F-4D97-AF65-F5344CB8AC3E}">
        <p14:creationId xmlns:p14="http://schemas.microsoft.com/office/powerpoint/2010/main" val="307924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Density</a:t>
            </a:r>
          </a:p>
        </p:txBody>
      </p:sp>
      <p:sp>
        <p:nvSpPr>
          <p:cNvPr id="51203" name="Rectangle 1"/>
          <p:cNvSpPr>
            <a:spLocks noChangeArrowheads="1"/>
          </p:cNvSpPr>
          <p:nvPr/>
        </p:nvSpPr>
        <p:spPr bwMode="auto">
          <a:xfrm>
            <a:off x="922338" y="1779588"/>
            <a:ext cx="93551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The </a:t>
            </a:r>
            <a:r>
              <a:rPr lang="en-ZA" altLang="en-US" sz="3200" b="1" dirty="0" smtClean="0">
                <a:latin typeface="+mn-lt"/>
              </a:rPr>
              <a:t>density </a:t>
            </a:r>
            <a:r>
              <a:rPr lang="en-ZA" altLang="en-US" sz="3200" dirty="0" smtClean="0">
                <a:latin typeface="+mn-lt"/>
              </a:rPr>
              <a:t>of an object is defined as its mass per unit volume.</a:t>
            </a:r>
          </a:p>
        </p:txBody>
      </p:sp>
      <p:graphicFrame>
        <p:nvGraphicFramePr>
          <p:cNvPr id="52228" name="Object 2"/>
          <p:cNvGraphicFramePr>
            <a:graphicFrameLocks noChangeAspect="1"/>
          </p:cNvGraphicFramePr>
          <p:nvPr/>
        </p:nvGraphicFramePr>
        <p:xfrm>
          <a:off x="4178300" y="3040063"/>
          <a:ext cx="3046413" cy="271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Equation" r:id="rId3" imgW="1181100" imgH="1054100" progId="Equation.DSMT4">
                  <p:embed/>
                </p:oleObj>
              </mc:Choice>
              <mc:Fallback>
                <p:oleObj name="Equation" r:id="rId3" imgW="1181100" imgH="1054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8300" y="3040063"/>
                        <a:ext cx="3046413" cy="2717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5150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SI units of measurement</a:t>
            </a:r>
            <a:endParaRPr lang="en-GB" alt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Module 5</a:t>
            </a:r>
            <a:endParaRPr lang="en-GB" sz="4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362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>
          <a:xfrm>
            <a:off x="838200" y="200025"/>
            <a:ext cx="10294938" cy="1325563"/>
          </a:xfrm>
        </p:spPr>
        <p:txBody>
          <a:bodyPr/>
          <a:lstStyle/>
          <a:p>
            <a:r>
              <a:rPr lang="en-ZA" altLang="en-US" smtClean="0"/>
              <a:t>Pressure</a:t>
            </a:r>
          </a:p>
        </p:txBody>
      </p:sp>
      <p:graphicFrame>
        <p:nvGraphicFramePr>
          <p:cNvPr id="53251" name="Object 1"/>
          <p:cNvGraphicFramePr>
            <a:graphicFrameLocks noChangeAspect="1"/>
          </p:cNvGraphicFramePr>
          <p:nvPr/>
        </p:nvGraphicFramePr>
        <p:xfrm>
          <a:off x="3930650" y="2578100"/>
          <a:ext cx="2990850" cy="291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3" imgW="1054100" imgH="1028700" progId="Equation.DSMT4">
                  <p:embed/>
                </p:oleObj>
              </mc:Choice>
              <mc:Fallback>
                <p:oleObj name="Equation" r:id="rId3" imgW="10541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0650" y="2578100"/>
                        <a:ext cx="2990850" cy="2919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228" name="Rectangle 2"/>
          <p:cNvSpPr>
            <a:spLocks noChangeArrowheads="1"/>
          </p:cNvSpPr>
          <p:nvPr/>
        </p:nvSpPr>
        <p:spPr bwMode="auto">
          <a:xfrm>
            <a:off x="922338" y="1330325"/>
            <a:ext cx="10210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Pressure </a:t>
            </a:r>
            <a:r>
              <a:rPr lang="en-ZA" altLang="en-US" sz="3200" smtClean="0">
                <a:latin typeface="+mn-lt"/>
              </a:rPr>
              <a:t>is the force per unit area applied in a direction perpendicular to the surface of an object.</a:t>
            </a:r>
          </a:p>
        </p:txBody>
      </p:sp>
      <p:sp>
        <p:nvSpPr>
          <p:cNvPr id="52229" name="Rectangle 3"/>
          <p:cNvSpPr>
            <a:spLocks noChangeArrowheads="1"/>
          </p:cNvSpPr>
          <p:nvPr/>
        </p:nvSpPr>
        <p:spPr bwMode="auto">
          <a:xfrm>
            <a:off x="1028700" y="5668963"/>
            <a:ext cx="7254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The </a:t>
            </a:r>
            <a:r>
              <a:rPr lang="en-ZA" altLang="en-US" sz="3200" b="1" dirty="0" smtClean="0">
                <a:latin typeface="+mn-lt"/>
              </a:rPr>
              <a:t>pascal</a:t>
            </a:r>
            <a:r>
              <a:rPr lang="en-ZA" altLang="en-US" sz="3200" dirty="0" smtClean="0">
                <a:latin typeface="+mn-lt"/>
              </a:rPr>
              <a:t> (Pa) is the SI unit of pressure.</a:t>
            </a:r>
          </a:p>
        </p:txBody>
      </p:sp>
    </p:spTree>
    <p:extLst>
      <p:ext uri="{BB962C8B-B14F-4D97-AF65-F5344CB8AC3E}">
        <p14:creationId xmlns:p14="http://schemas.microsoft.com/office/powerpoint/2010/main" val="147754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Power</a:t>
            </a:r>
          </a:p>
        </p:txBody>
      </p:sp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1839913" y="2387600"/>
          <a:ext cx="6375400" cy="2379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Equation" r:id="rId3" imgW="2755900" imgH="1028700" progId="Equation.DSMT4">
                  <p:embed/>
                </p:oleObj>
              </mc:Choice>
              <mc:Fallback>
                <p:oleObj name="Equation" r:id="rId3" imgW="2755900" imgH="1028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2387600"/>
                        <a:ext cx="6375400" cy="23796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838200" y="1608138"/>
            <a:ext cx="7270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b="1" smtClean="0">
                <a:latin typeface="+mn-lt"/>
              </a:rPr>
              <a:t>Power </a:t>
            </a:r>
            <a:r>
              <a:rPr lang="en-ZA" altLang="en-US" sz="3200" smtClean="0">
                <a:latin typeface="+mn-lt"/>
              </a:rPr>
              <a:t>is the rate of energy transfer.</a:t>
            </a: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838200" y="5122863"/>
            <a:ext cx="8678863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The </a:t>
            </a:r>
            <a:r>
              <a:rPr lang="en-ZA" altLang="en-US" sz="3200" b="1" dirty="0" smtClean="0">
                <a:latin typeface="+mn-lt"/>
              </a:rPr>
              <a:t>watt </a:t>
            </a:r>
            <a:r>
              <a:rPr lang="en-ZA" altLang="en-US" sz="3200" dirty="0" smtClean="0">
                <a:latin typeface="+mn-lt"/>
              </a:rPr>
              <a:t>(W) is the special name given to the joule per second (J/s).</a:t>
            </a:r>
          </a:p>
        </p:txBody>
      </p:sp>
    </p:spTree>
    <p:extLst>
      <p:ext uri="{BB962C8B-B14F-4D97-AF65-F5344CB8AC3E}">
        <p14:creationId xmlns:p14="http://schemas.microsoft.com/office/powerpoint/2010/main" val="35072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763" y="904875"/>
            <a:ext cx="7837487" cy="531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5" name="Rectangle 2"/>
          <p:cNvSpPr>
            <a:spLocks noChangeArrowheads="1"/>
          </p:cNvSpPr>
          <p:nvPr/>
        </p:nvSpPr>
        <p:spPr bwMode="auto">
          <a:xfrm>
            <a:off x="1655763" y="311150"/>
            <a:ext cx="7196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5.11: Summary of terms, unit and their symbols</a:t>
            </a:r>
          </a:p>
        </p:txBody>
      </p:sp>
    </p:spTree>
    <p:extLst>
      <p:ext uri="{BB962C8B-B14F-4D97-AF65-F5344CB8AC3E}">
        <p14:creationId xmlns:p14="http://schemas.microsoft.com/office/powerpoint/2010/main" val="141304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Measuring plane and solid angles</a:t>
            </a:r>
          </a:p>
        </p:txBody>
      </p:sp>
      <p:sp>
        <p:nvSpPr>
          <p:cNvPr id="3" name="Rectangle 2"/>
          <p:cNvSpPr/>
          <p:nvPr/>
        </p:nvSpPr>
        <p:spPr>
          <a:xfrm>
            <a:off x="838200" y="1792288"/>
            <a:ext cx="8478838" cy="30464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sz="3200" dirty="0">
                <a:latin typeface="+mn-lt"/>
              </a:rPr>
              <a:t>There are two units that we use to measure plane and solid angles:</a:t>
            </a:r>
          </a:p>
          <a:p>
            <a:pPr>
              <a:defRPr/>
            </a:pPr>
            <a:endParaRPr lang="en-ZA" sz="32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3200" b="1" dirty="0">
                <a:latin typeface="+mn-lt"/>
              </a:rPr>
              <a:t>Plane angle: </a:t>
            </a:r>
            <a:r>
              <a:rPr lang="en-ZA" sz="3200" dirty="0">
                <a:latin typeface="+mn-lt"/>
              </a:rPr>
              <a:t>radian (rad).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endParaRPr lang="en-ZA" sz="3200" dirty="0">
              <a:latin typeface="+mn-lt"/>
            </a:endParaRP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n-ZA" sz="3200" b="1" dirty="0">
                <a:latin typeface="+mn-lt"/>
              </a:rPr>
              <a:t>Solid angle: </a:t>
            </a:r>
            <a:r>
              <a:rPr lang="en-ZA" sz="3200" dirty="0" err="1">
                <a:latin typeface="+mn-lt"/>
              </a:rPr>
              <a:t>steradian</a:t>
            </a:r>
            <a:r>
              <a:rPr lang="en-ZA" sz="3200" dirty="0">
                <a:latin typeface="+mn-lt"/>
              </a:rPr>
              <a:t> (</a:t>
            </a:r>
            <a:r>
              <a:rPr lang="en-ZA" sz="3200" dirty="0" err="1">
                <a:latin typeface="+mn-lt"/>
              </a:rPr>
              <a:t>sr</a:t>
            </a:r>
            <a:r>
              <a:rPr lang="en-ZA" sz="3200" dirty="0">
                <a:latin typeface="+mn-lt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3239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Radian (rad)</a:t>
            </a: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838200" y="2070100"/>
            <a:ext cx="98440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The </a:t>
            </a:r>
            <a:r>
              <a:rPr lang="en-ZA" altLang="en-US" b="1" smtClean="0">
                <a:latin typeface="+mn-lt"/>
              </a:rPr>
              <a:t>radian </a:t>
            </a:r>
            <a:r>
              <a:rPr lang="en-ZA" altLang="en-US" smtClean="0">
                <a:latin typeface="+mn-lt"/>
              </a:rPr>
              <a:t>is defined as the plane angle between the two radii of a circle that are cut off on the circumference of an arc of length equal to the radius of that circle.</a:t>
            </a:r>
          </a:p>
        </p:txBody>
      </p:sp>
    </p:spTree>
    <p:extLst>
      <p:ext uri="{BB962C8B-B14F-4D97-AF65-F5344CB8AC3E}">
        <p14:creationId xmlns:p14="http://schemas.microsoft.com/office/powerpoint/2010/main" val="269993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922338" y="338138"/>
            <a:ext cx="10294937" cy="1325562"/>
          </a:xfrm>
        </p:spPr>
        <p:txBody>
          <a:bodyPr/>
          <a:lstStyle/>
          <a:p>
            <a:r>
              <a:rPr lang="en-ZA" altLang="en-US" smtClean="0"/>
              <a:t>Radian (rad)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1647825" y="1906588"/>
          <a:ext cx="4281488" cy="307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Equation" r:id="rId3" imgW="1447800" imgH="1041400" progId="Equation.DSMT4">
                  <p:embed/>
                </p:oleObj>
              </mc:Choice>
              <mc:Fallback>
                <p:oleObj name="Equation" r:id="rId3" imgW="1447800" imgH="1041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825" y="1906588"/>
                        <a:ext cx="4281488" cy="30797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05" name="Rectangle 4"/>
          <p:cNvSpPr>
            <a:spLocks noChangeArrowheads="1"/>
          </p:cNvSpPr>
          <p:nvPr/>
        </p:nvSpPr>
        <p:spPr bwMode="auto">
          <a:xfrm>
            <a:off x="6659563" y="2246313"/>
            <a:ext cx="37750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dirty="0" smtClean="0">
                <a:latin typeface="+mn-lt"/>
              </a:rPr>
              <a:t>Note: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ZA" altLang="en-US" sz="1000" b="1" dirty="0" smtClean="0">
              <a:latin typeface="+mn-lt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P"/>
              <a:defRPr/>
            </a:pPr>
            <a:r>
              <a:rPr lang="en-ZA" altLang="en-US" sz="3200" dirty="0" smtClean="0">
                <a:latin typeface="+mn-lt"/>
              </a:rPr>
              <a:t>radians = 180°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  <a:buFont typeface="Symbol" panose="05050102010706020507" pitchFamily="18" charset="2"/>
              <a:buChar char="P"/>
              <a:defRPr/>
            </a:pPr>
            <a:endParaRPr lang="en-ZA" altLang="en-US" sz="1000" dirty="0" smtClean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dirty="0" smtClean="0">
                <a:latin typeface="+mn-lt"/>
              </a:rPr>
              <a:t>1 radian ≈ 57,3°</a:t>
            </a:r>
          </a:p>
        </p:txBody>
      </p:sp>
    </p:spTree>
    <p:extLst>
      <p:ext uri="{BB962C8B-B14F-4D97-AF65-F5344CB8AC3E}">
        <p14:creationId xmlns:p14="http://schemas.microsoft.com/office/powerpoint/2010/main" val="2701105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Steradian (sr)</a:t>
            </a: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838200" y="2125663"/>
            <a:ext cx="9779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The </a:t>
            </a:r>
            <a:r>
              <a:rPr lang="en-ZA" altLang="en-US" b="1" smtClean="0">
                <a:latin typeface="+mn-lt"/>
              </a:rPr>
              <a:t>steradian </a:t>
            </a:r>
            <a:r>
              <a:rPr lang="en-ZA" altLang="en-US" smtClean="0">
                <a:latin typeface="+mn-lt"/>
              </a:rPr>
              <a:t>is defined as the solid angle subtended at the centre of a sphere by an area of its surface equal to the square of the radius of the sphere.</a:t>
            </a:r>
          </a:p>
        </p:txBody>
      </p:sp>
    </p:spTree>
    <p:extLst>
      <p:ext uri="{BB962C8B-B14F-4D97-AF65-F5344CB8AC3E}">
        <p14:creationId xmlns:p14="http://schemas.microsoft.com/office/powerpoint/2010/main" val="364525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Steradian (sr)</a:t>
            </a: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3489325" y="2035175"/>
          <a:ext cx="4359275" cy="318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Equation" r:id="rId3" imgW="1460500" imgH="1066800" progId="Equation.DSMT4">
                  <p:embed/>
                </p:oleObj>
              </mc:Choice>
              <mc:Fallback>
                <p:oleObj name="Equation" r:id="rId3" imgW="1460500" imgH="10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9325" y="2035175"/>
                        <a:ext cx="4359275" cy="31845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657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866775" y="128588"/>
            <a:ext cx="10294938" cy="1325562"/>
          </a:xfrm>
        </p:spPr>
        <p:txBody>
          <a:bodyPr/>
          <a:lstStyle/>
          <a:p>
            <a:r>
              <a:rPr lang="en-ZA" altLang="en-US" smtClean="0"/>
              <a:t>Other SI derived units</a:t>
            </a:r>
          </a:p>
        </p:txBody>
      </p:sp>
      <p:pic>
        <p:nvPicPr>
          <p:cNvPr id="624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854200"/>
            <a:ext cx="9401175" cy="436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20" name="Rectangle 2"/>
          <p:cNvSpPr>
            <a:spLocks noChangeArrowheads="1"/>
          </p:cNvSpPr>
          <p:nvPr/>
        </p:nvSpPr>
        <p:spPr bwMode="auto">
          <a:xfrm>
            <a:off x="866775" y="1392238"/>
            <a:ext cx="571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5.12: Examples of derived units</a:t>
            </a:r>
          </a:p>
        </p:txBody>
      </p:sp>
    </p:spTree>
    <p:extLst>
      <p:ext uri="{BB962C8B-B14F-4D97-AF65-F5344CB8AC3E}">
        <p14:creationId xmlns:p14="http://schemas.microsoft.com/office/powerpoint/2010/main" val="381486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42963"/>
            <a:ext cx="3517900" cy="494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itle 1"/>
          <p:cNvSpPr>
            <a:spLocks noGrp="1"/>
          </p:cNvSpPr>
          <p:nvPr>
            <p:ph type="title"/>
          </p:nvPr>
        </p:nvSpPr>
        <p:spPr>
          <a:xfrm>
            <a:off x="5049838" y="180975"/>
            <a:ext cx="6265862" cy="1325563"/>
          </a:xfrm>
        </p:spPr>
        <p:txBody>
          <a:bodyPr/>
          <a:lstStyle/>
          <a:p>
            <a:r>
              <a:rPr lang="en-GB" altLang="en-US" sz="4800" b="1" smtClean="0"/>
              <a:t>Summative assessment</a:t>
            </a:r>
          </a:p>
        </p:txBody>
      </p:sp>
      <p:sp>
        <p:nvSpPr>
          <p:cNvPr id="11" name="Rectangle 3"/>
          <p:cNvSpPr>
            <a:spLocks noChangeArrowheads="1"/>
          </p:cNvSpPr>
          <p:nvPr/>
        </p:nvSpPr>
        <p:spPr bwMode="auto">
          <a:xfrm>
            <a:off x="5514975" y="2381250"/>
            <a:ext cx="50228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dirty="0" smtClean="0">
                <a:latin typeface="+mn-lt"/>
              </a:rPr>
              <a:t>Complete the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en-US" b="1" dirty="0" smtClean="0">
                <a:latin typeface="+mn-lt"/>
              </a:rPr>
              <a:t>Summative assessment </a:t>
            </a:r>
            <a:r>
              <a:rPr lang="en-US" altLang="en-US" dirty="0" smtClean="0">
                <a:latin typeface="+mn-lt"/>
              </a:rPr>
              <a:t>on </a:t>
            </a:r>
            <a:r>
              <a:rPr lang="en-US" altLang="en-US" b="1" smtClean="0">
                <a:latin typeface="+mn-lt"/>
              </a:rPr>
              <a:t>page 199 </a:t>
            </a:r>
            <a:r>
              <a:rPr lang="en-US" altLang="en-US" dirty="0" smtClean="0">
                <a:latin typeface="+mn-lt"/>
              </a:rPr>
              <a:t>of the </a:t>
            </a:r>
            <a:r>
              <a:rPr lang="en-US" altLang="en-US" b="1" dirty="0" smtClean="0">
                <a:latin typeface="+mn-lt"/>
              </a:rPr>
              <a:t>Student’s Book</a:t>
            </a:r>
            <a:r>
              <a:rPr lang="en-US" altLang="en-US" dirty="0" smtClean="0">
                <a:latin typeface="+mn-lt"/>
              </a:rPr>
              <a:t>.</a:t>
            </a:r>
            <a:endParaRPr lang="en-GB" altLang="en-US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839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SI base units of measurement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Unit </a:t>
            </a:r>
            <a:r>
              <a:rPr 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</a:t>
            </a:r>
            <a:endParaRPr lang="en-GB" sz="4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defRPr/>
            </a:pP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2874201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673100" y="681038"/>
            <a:ext cx="8039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smtClean="0">
                <a:latin typeface="+mn-lt"/>
              </a:rPr>
              <a:t>1. List the seven SI base units of measurement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62050" y="1498600"/>
            <a:ext cx="60960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Metre for length.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Kilogram for mass.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Second for time.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Ampere for electric current.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Kelvin for temperature.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Candela for luminous intensity.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dirty="0" smtClean="0">
                <a:latin typeface="+mn-lt"/>
              </a:rPr>
              <a:t>Mole for the amount of substance.</a:t>
            </a:r>
          </a:p>
        </p:txBody>
      </p:sp>
    </p:spTree>
    <p:extLst>
      <p:ext uri="{BB962C8B-B14F-4D97-AF65-F5344CB8AC3E}">
        <p14:creationId xmlns:p14="http://schemas.microsoft.com/office/powerpoint/2010/main" val="1309512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669925" y="703263"/>
            <a:ext cx="6721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smtClean="0">
                <a:latin typeface="+mn-lt"/>
              </a:rPr>
              <a:t>2. Copy and complete the table below.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866775" y="2235200"/>
          <a:ext cx="9159876" cy="29416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79938"/>
                <a:gridCol w="4579938"/>
              </a:tblGrid>
              <a:tr h="4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effectLst/>
                        </a:rPr>
                        <a:t>Without SI prefix</a:t>
                      </a:r>
                      <a:endParaRPr lang="en-Z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b="1" dirty="0" smtClean="0">
                          <a:effectLst/>
                        </a:rPr>
                        <a:t>With SI prefix</a:t>
                      </a:r>
                      <a:endParaRPr lang="en-ZA" sz="20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a) 2 000 W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 kW</a:t>
                      </a:r>
                      <a:endParaRPr lang="en-ZA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b) 5 500 g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5,5 kg</a:t>
                      </a:r>
                      <a:endParaRPr lang="en-ZA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c) 15 000 Pa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15 </a:t>
                      </a:r>
                      <a:r>
                        <a:rPr lang="en-ZA" sz="2400" dirty="0" err="1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kPa</a:t>
                      </a:r>
                      <a:endParaRPr lang="en-ZA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d) 1 000 000 J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1 MJ</a:t>
                      </a:r>
                      <a:endParaRPr lang="en-ZA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  <a:tr h="49027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>
                          <a:effectLst/>
                        </a:rPr>
                        <a:t>e) 2 500 V</a:t>
                      </a:r>
                      <a:endParaRPr lang="en-ZA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24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</a:rPr>
                        <a:t>2,5 kV</a:t>
                      </a:r>
                      <a:endParaRPr lang="en-ZA" sz="20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6" marR="68586" marT="0" marB="0"/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66775" y="1614488"/>
            <a:ext cx="5719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Table 5.12: Examples of derived units</a:t>
            </a:r>
          </a:p>
        </p:txBody>
      </p:sp>
    </p:spTree>
    <p:extLst>
      <p:ext uri="{BB962C8B-B14F-4D97-AF65-F5344CB8AC3E}">
        <p14:creationId xmlns:p14="http://schemas.microsoft.com/office/powerpoint/2010/main" val="271187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ChangeArrowheads="1"/>
          </p:cNvSpPr>
          <p:nvPr/>
        </p:nvSpPr>
        <p:spPr bwMode="auto">
          <a:xfrm>
            <a:off x="711200" y="808038"/>
            <a:ext cx="9512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smtClean="0">
                <a:latin typeface="+mn-lt"/>
              </a:rPr>
              <a:t>3. State the SI units of each of the following quantities:</a:t>
            </a:r>
          </a:p>
        </p:txBody>
      </p:sp>
      <p:sp>
        <p:nvSpPr>
          <p:cNvPr id="64515" name="Rectangle 6"/>
          <p:cNvSpPr>
            <a:spLocks noChangeArrowheads="1"/>
          </p:cNvSpPr>
          <p:nvPr/>
        </p:nvSpPr>
        <p:spPr bwMode="auto">
          <a:xfrm>
            <a:off x="774700" y="1817688"/>
            <a:ext cx="2519363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742950" indent="-7429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ZA" altLang="en-US" sz="3200" smtClean="0">
                <a:latin typeface="+mn-lt"/>
              </a:rPr>
              <a:t>Area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endParaRPr lang="en-ZA" altLang="en-US" sz="3200" smtClean="0">
              <a:latin typeface="+mn-lt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lphaLcParenR"/>
              <a:defRPr/>
            </a:pPr>
            <a:r>
              <a:rPr lang="en-ZA" altLang="en-US" sz="3200" smtClean="0">
                <a:latin typeface="+mn-lt"/>
              </a:rPr>
              <a:t>Volume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409950" y="1817688"/>
            <a:ext cx="2417763" cy="15700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</a:t>
            </a:r>
            <a:r>
              <a:rPr lang="en-ZA" sz="3600" baseline="30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</a:t>
            </a:r>
          </a:p>
          <a:p>
            <a:pPr>
              <a:defRPr/>
            </a:pPr>
            <a:endParaRPr lang="en-ZA" sz="3600" baseline="300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r>
              <a:rPr lang="en-ZA" sz="36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</a:t>
            </a:r>
            <a:r>
              <a:rPr lang="en-ZA" sz="3600" baseline="300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542720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539750" y="571500"/>
            <a:ext cx="10393363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28800" indent="-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dirty="0" smtClean="0">
                <a:latin typeface="+mn-lt"/>
              </a:rPr>
              <a:t>4. State whether the following are true or false: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endParaRPr lang="en-ZA" altLang="en-US" sz="3200" b="1" dirty="0" smtClean="0">
              <a:latin typeface="+mn-lt"/>
            </a:endParaRP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ZA" altLang="en-US" sz="3200" dirty="0" smtClean="0">
                <a:latin typeface="+mn-lt"/>
              </a:rPr>
              <a:t>The prefix M stands for </a:t>
            </a:r>
            <a:r>
              <a:rPr lang="en-ZA" altLang="en-US" sz="3200" dirty="0" err="1" smtClean="0">
                <a:latin typeface="+mn-lt"/>
              </a:rPr>
              <a:t>milli</a:t>
            </a:r>
            <a:r>
              <a:rPr lang="en-ZA" altLang="en-US" sz="3200" dirty="0" smtClean="0">
                <a:latin typeface="+mn-lt"/>
              </a:rPr>
              <a:t>.</a:t>
            </a: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ZA" altLang="en-US" sz="3200" dirty="0" smtClean="0">
                <a:latin typeface="+mn-lt"/>
              </a:rPr>
              <a:t>The prefix k means multiply by 100.</a:t>
            </a: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ZA" altLang="en-US" sz="3200" dirty="0" smtClean="0">
                <a:latin typeface="+mn-lt"/>
              </a:rPr>
              <a:t>To convert mm to cm, you must multiply by 10.</a:t>
            </a: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ZA" altLang="en-US" sz="3200" dirty="0" smtClean="0">
                <a:latin typeface="+mn-lt"/>
              </a:rPr>
              <a:t>To convert km to m, divide by 1 000.</a:t>
            </a:r>
          </a:p>
          <a:p>
            <a:pPr lvl="3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en-ZA" altLang="en-US" sz="3200" dirty="0" smtClean="0">
                <a:latin typeface="+mn-lt"/>
              </a:rPr>
              <a:t>When you convert 100 cm</a:t>
            </a:r>
            <a:r>
              <a:rPr lang="en-ZA" altLang="en-US" sz="3200" baseline="30000" dirty="0" smtClean="0">
                <a:latin typeface="+mn-lt"/>
              </a:rPr>
              <a:t>3</a:t>
            </a:r>
            <a:r>
              <a:rPr lang="en-ZA" altLang="en-US" sz="3200" dirty="0" smtClean="0">
                <a:latin typeface="+mn-lt"/>
              </a:rPr>
              <a:t> to </a:t>
            </a:r>
            <a:r>
              <a:rPr lang="en-ZA" altLang="en-US" sz="3200" baseline="30000" dirty="0" smtClean="0">
                <a:latin typeface="+mn-lt"/>
              </a:rPr>
              <a:t>m3</a:t>
            </a:r>
            <a:r>
              <a:rPr lang="en-ZA" altLang="en-US" sz="3200" dirty="0" smtClean="0">
                <a:latin typeface="+mn-lt"/>
              </a:rPr>
              <a:t>, the answer is </a:t>
            </a:r>
            <a:br>
              <a:rPr lang="en-ZA" altLang="en-US" sz="3200" dirty="0" smtClean="0">
                <a:latin typeface="+mn-lt"/>
              </a:rPr>
            </a:br>
            <a:r>
              <a:rPr lang="en-ZA" altLang="en-US" sz="3200" dirty="0" smtClean="0">
                <a:latin typeface="+mn-lt"/>
              </a:rPr>
              <a:t>1 × 10</a:t>
            </a:r>
            <a:r>
              <a:rPr lang="en-ZA" altLang="en-US" sz="3200" baseline="30000" dirty="0" smtClean="0">
                <a:latin typeface="+mn-lt"/>
              </a:rPr>
              <a:t>–2</a:t>
            </a:r>
            <a:r>
              <a:rPr lang="en-ZA" altLang="en-US" sz="3200" dirty="0" smtClean="0">
                <a:latin typeface="+mn-lt"/>
              </a:rPr>
              <a:t> m</a:t>
            </a:r>
            <a:r>
              <a:rPr lang="en-ZA" altLang="en-US" sz="3200" baseline="30000" dirty="0" smtClean="0">
                <a:latin typeface="+mn-lt"/>
              </a:rPr>
              <a:t>3</a:t>
            </a:r>
            <a:r>
              <a:rPr lang="en-ZA" altLang="en-US" sz="3200" dirty="0" smtClean="0">
                <a:latin typeface="+mn-lt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6088" y="1543050"/>
            <a:ext cx="18923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7800" indent="-1778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solidFill>
                  <a:srgbClr val="FF0000"/>
                </a:solidFill>
                <a:latin typeface="+mn-lt"/>
              </a:rPr>
              <a:t>False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solidFill>
                  <a:srgbClr val="FF0000"/>
                </a:solidFill>
                <a:latin typeface="+mn-lt"/>
              </a:rPr>
              <a:t>False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solidFill>
                  <a:srgbClr val="FF0000"/>
                </a:solidFill>
                <a:latin typeface="+mn-lt"/>
              </a:rPr>
              <a:t>False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solidFill>
                  <a:srgbClr val="FF0000"/>
                </a:solidFill>
                <a:latin typeface="+mn-lt"/>
              </a:rPr>
              <a:t>False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en-ZA" altLang="en-US" sz="3200" smtClean="0">
                <a:solidFill>
                  <a:srgbClr val="FF0000"/>
                </a:solidFill>
                <a:latin typeface="+mn-lt"/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7777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715963" y="654050"/>
            <a:ext cx="6096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b="1" smtClean="0">
                <a:latin typeface="+mn-lt"/>
              </a:rPr>
              <a:t>5. Define the following terms:</a:t>
            </a:r>
          </a:p>
        </p:txBody>
      </p:sp>
      <p:sp>
        <p:nvSpPr>
          <p:cNvPr id="5" name="Rectangle 4"/>
          <p:cNvSpPr/>
          <p:nvPr/>
        </p:nvSpPr>
        <p:spPr>
          <a:xfrm>
            <a:off x="715963" y="1509713"/>
            <a:ext cx="60960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lphaLcParenR"/>
              <a:defRPr/>
            </a:pPr>
            <a:r>
              <a:rPr lang="en-ZA" sz="3200" dirty="0">
                <a:solidFill>
                  <a:prstClr val="black"/>
                </a:solidFill>
                <a:latin typeface="+mn-lt"/>
              </a:rPr>
              <a:t>Density</a:t>
            </a:r>
          </a:p>
          <a:p>
            <a:pPr marL="514350" indent="-514350">
              <a:buFont typeface="+mj-lt"/>
              <a:buAutoNum type="alphaLcParenR"/>
              <a:defRPr/>
            </a:pPr>
            <a:endParaRPr lang="en-ZA" sz="3200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ZA" sz="3200" dirty="0">
                <a:solidFill>
                  <a:prstClr val="black"/>
                </a:solidFill>
                <a:latin typeface="+mn-lt"/>
              </a:rPr>
              <a:t>Potential difference</a:t>
            </a:r>
          </a:p>
          <a:p>
            <a:pPr marL="514350" indent="-514350">
              <a:buFont typeface="+mj-lt"/>
              <a:buAutoNum type="alphaLcParenR"/>
              <a:defRPr/>
            </a:pPr>
            <a:endParaRPr lang="en-ZA" sz="3200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en-ZA" sz="3200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en-ZA" sz="3200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/>
              <a:defRPr/>
            </a:pPr>
            <a:endParaRPr lang="en-ZA" sz="3200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ZA" sz="3200" dirty="0">
                <a:solidFill>
                  <a:prstClr val="black"/>
                </a:solidFill>
                <a:latin typeface="+mn-lt"/>
              </a:rPr>
              <a:t>Power</a:t>
            </a:r>
          </a:p>
          <a:p>
            <a:pPr>
              <a:defRPr/>
            </a:pPr>
            <a:endParaRPr lang="en-ZA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40000" y="1509713"/>
            <a:ext cx="66055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ZA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is the object’s mass per </a:t>
            </a:r>
            <a:r>
              <a:rPr lang="en-ZA" sz="3200">
                <a:solidFill>
                  <a:schemeClr val="accent5">
                    <a:lumMod val="50000"/>
                  </a:schemeClr>
                </a:solidFill>
                <a:latin typeface="+mn-lt"/>
              </a:rPr>
              <a:t>unit volume.</a:t>
            </a:r>
            <a:endParaRPr lang="en-ZA" sz="3200" dirty="0">
              <a:solidFill>
                <a:prstClr val="black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139825" y="2436813"/>
            <a:ext cx="991552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3200" smtClean="0">
                <a:solidFill>
                  <a:srgbClr val="203864"/>
                </a:solidFill>
                <a:latin typeface="+mn-lt"/>
              </a:rPr>
              <a:t>			        (or voltage) is the difference in electrical potential between two points in a circuit. It is the work done to move one unit of charge between two points in a circuit and is measured in volts (V).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3325" y="4922838"/>
            <a:ext cx="6605588" cy="584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defRPr/>
            </a:pPr>
            <a:r>
              <a:rPr lang="en-ZA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is the rate of </a:t>
            </a:r>
            <a:r>
              <a:rPr lang="en-ZA" sz="3200">
                <a:solidFill>
                  <a:schemeClr val="accent5">
                    <a:lumMod val="50000"/>
                  </a:schemeClr>
                </a:solidFill>
                <a:latin typeface="+mn-lt"/>
              </a:rPr>
              <a:t>energy transfer.</a:t>
            </a:r>
            <a:endParaRPr lang="en-ZA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5873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0338" y="393700"/>
            <a:ext cx="11068050" cy="57245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0" indent="-514350">
              <a:buFont typeface="+mj-lt"/>
              <a:buAutoNum type="arabicPeriod" startAt="6"/>
              <a:defRPr/>
            </a:pPr>
            <a:r>
              <a:rPr lang="en-ZA" sz="2800" b="1" dirty="0">
                <a:solidFill>
                  <a:prstClr val="black"/>
                </a:solidFill>
                <a:latin typeface="+mn-lt"/>
              </a:rPr>
              <a:t>The </a:t>
            </a:r>
            <a:r>
              <a:rPr lang="en-ZA" sz="2800" b="1" dirty="0" err="1">
                <a:solidFill>
                  <a:prstClr val="black"/>
                </a:solidFill>
                <a:latin typeface="+mn-lt"/>
              </a:rPr>
              <a:t>Rathete</a:t>
            </a:r>
            <a:r>
              <a:rPr lang="en-ZA" sz="2800" b="1" dirty="0">
                <a:solidFill>
                  <a:prstClr val="black"/>
                </a:solidFill>
                <a:latin typeface="+mn-lt"/>
              </a:rPr>
              <a:t> family are going on holiday to Cape Town. The family consists of Mr and Mrs </a:t>
            </a:r>
            <a:r>
              <a:rPr lang="en-ZA" sz="2800" b="1" dirty="0" err="1">
                <a:solidFill>
                  <a:prstClr val="black"/>
                </a:solidFill>
                <a:latin typeface="+mn-lt"/>
              </a:rPr>
              <a:t>Rathete</a:t>
            </a:r>
            <a:r>
              <a:rPr lang="en-ZA" sz="2800" b="1" dirty="0">
                <a:solidFill>
                  <a:prstClr val="black"/>
                </a:solidFill>
                <a:latin typeface="+mn-lt"/>
              </a:rPr>
              <a:t> and their two children, Prince and Beauty. Mr </a:t>
            </a:r>
            <a:r>
              <a:rPr lang="en-ZA" sz="2800" b="1" dirty="0" err="1">
                <a:solidFill>
                  <a:prstClr val="black"/>
                </a:solidFill>
                <a:latin typeface="+mn-lt"/>
              </a:rPr>
              <a:t>Rathete</a:t>
            </a:r>
            <a:r>
              <a:rPr lang="en-ZA" sz="2800" b="1" dirty="0">
                <a:solidFill>
                  <a:prstClr val="black"/>
                </a:solidFill>
                <a:latin typeface="+mn-lt"/>
              </a:rPr>
              <a:t> calculated the distance from his house in Houghton, Gauteng to </a:t>
            </a:r>
            <a:r>
              <a:rPr lang="en-ZA" sz="2800" b="1" dirty="0" err="1">
                <a:solidFill>
                  <a:prstClr val="black"/>
                </a:solidFill>
                <a:latin typeface="+mn-lt"/>
              </a:rPr>
              <a:t>Manenberg</a:t>
            </a:r>
            <a:r>
              <a:rPr lang="en-ZA" sz="2800" b="1" dirty="0">
                <a:solidFill>
                  <a:prstClr val="black"/>
                </a:solidFill>
                <a:latin typeface="+mn-lt"/>
              </a:rPr>
              <a:t>, CT </a:t>
            </a:r>
            <a:r>
              <a:rPr lang="en-ZA" sz="2800" b="1">
                <a:solidFill>
                  <a:prstClr val="black"/>
                </a:solidFill>
                <a:latin typeface="+mn-lt"/>
              </a:rPr>
              <a:t>as 1 800 km.</a:t>
            </a:r>
            <a:endParaRPr lang="en-ZA" sz="2800" b="1" dirty="0">
              <a:solidFill>
                <a:prstClr val="black"/>
              </a:solidFill>
              <a:latin typeface="+mn-lt"/>
            </a:endParaRPr>
          </a:p>
          <a:p>
            <a:pPr>
              <a:defRPr/>
            </a:pPr>
            <a:endParaRPr lang="en-ZA" sz="2800" b="1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/>
              <a:defRPr/>
            </a:pPr>
            <a:r>
              <a:rPr lang="en-ZA" sz="2800" dirty="0">
                <a:solidFill>
                  <a:prstClr val="black"/>
                </a:solidFill>
                <a:latin typeface="+mn-lt"/>
              </a:rPr>
              <a:t>What is this distance in metres?</a:t>
            </a:r>
          </a:p>
          <a:p>
            <a:pPr>
              <a:defRPr/>
            </a:pPr>
            <a:endParaRPr lang="en-ZA" sz="1000" dirty="0">
              <a:solidFill>
                <a:prstClr val="black"/>
              </a:solidFill>
              <a:latin typeface="+mn-lt"/>
            </a:endParaRPr>
          </a:p>
          <a:p>
            <a:pPr marL="514350" indent="-514350">
              <a:buFont typeface="+mj-lt"/>
              <a:buAutoNum type="alphaLcParenR" startAt="2"/>
              <a:defRPr/>
            </a:pPr>
            <a:r>
              <a:rPr lang="en-ZA" sz="2800" dirty="0">
                <a:solidFill>
                  <a:prstClr val="black"/>
                </a:solidFill>
                <a:latin typeface="+mn-lt"/>
              </a:rPr>
              <a:t>Mrs </a:t>
            </a:r>
            <a:r>
              <a:rPr lang="en-ZA" sz="2800" dirty="0" err="1">
                <a:solidFill>
                  <a:prstClr val="black"/>
                </a:solidFill>
                <a:latin typeface="+mn-lt"/>
              </a:rPr>
              <a:t>Rathete</a:t>
            </a:r>
            <a:r>
              <a:rPr lang="en-ZA" sz="2800" dirty="0">
                <a:solidFill>
                  <a:prstClr val="black"/>
                </a:solidFill>
                <a:latin typeface="+mn-lt"/>
              </a:rPr>
              <a:t> packs 2 l of mango juice for the long trip. How many millilitres is 2 l?</a:t>
            </a:r>
            <a:endParaRPr lang="en-ZA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>
              <a:defRPr/>
            </a:pPr>
            <a:endParaRPr lang="en-ZA" sz="1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14350" indent="-514350">
              <a:buFont typeface="+mj-lt"/>
              <a:buAutoNum type="alphaLcParenR" startAt="3"/>
              <a:defRPr/>
            </a:pPr>
            <a:r>
              <a:rPr lang="en-ZA" sz="2800" dirty="0">
                <a:solidFill>
                  <a:prstClr val="black"/>
                </a:solidFill>
                <a:latin typeface="+mn-lt"/>
              </a:rPr>
              <a:t>Prince estimates the total weight of the entire luggage as 50 kg</a:t>
            </a:r>
            <a:r>
              <a:rPr lang="en-ZA" sz="2800">
                <a:solidFill>
                  <a:prstClr val="black"/>
                </a:solidFill>
                <a:latin typeface="+mn-lt"/>
              </a:rPr>
              <a:t>. </a:t>
            </a:r>
            <a:br>
              <a:rPr lang="en-ZA" sz="2800">
                <a:solidFill>
                  <a:prstClr val="black"/>
                </a:solidFill>
                <a:latin typeface="+mn-lt"/>
              </a:rPr>
            </a:br>
            <a:r>
              <a:rPr lang="en-ZA" sz="2800">
                <a:solidFill>
                  <a:prstClr val="black"/>
                </a:solidFill>
                <a:latin typeface="+mn-lt"/>
              </a:rPr>
              <a:t>Convert </a:t>
            </a:r>
            <a:r>
              <a:rPr lang="en-ZA" sz="2800" dirty="0">
                <a:solidFill>
                  <a:prstClr val="black"/>
                </a:solidFill>
                <a:latin typeface="+mn-lt"/>
              </a:rPr>
              <a:t>the weight into grams.</a:t>
            </a:r>
            <a:endParaRPr lang="en-ZA" sz="28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14350" indent="-514350">
              <a:buFont typeface="+mj-lt"/>
              <a:buAutoNum type="alphaLcParenR" startAt="3"/>
              <a:defRPr/>
            </a:pPr>
            <a:endParaRPr lang="en-ZA" sz="1000" b="1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  <a:p>
            <a:pPr marL="514350" indent="-514350">
              <a:buFont typeface="+mj-lt"/>
              <a:buAutoNum type="alphaLcParenR" startAt="3"/>
              <a:defRPr/>
            </a:pPr>
            <a:r>
              <a:rPr lang="en-ZA" sz="2800" dirty="0">
                <a:solidFill>
                  <a:prstClr val="black"/>
                </a:solidFill>
                <a:latin typeface="+mn-lt"/>
              </a:rPr>
              <a:t>Beauty pours 500 ml of oil into the engine. How many litres </a:t>
            </a:r>
            <a:r>
              <a:rPr lang="en-ZA" sz="2800">
                <a:solidFill>
                  <a:prstClr val="black"/>
                </a:solidFill>
                <a:latin typeface="+mn-lt"/>
              </a:rPr>
              <a:t>did </a:t>
            </a:r>
            <a:br>
              <a:rPr lang="en-ZA" sz="2800">
                <a:solidFill>
                  <a:prstClr val="black"/>
                </a:solidFill>
                <a:latin typeface="+mn-lt"/>
              </a:rPr>
            </a:br>
            <a:r>
              <a:rPr lang="en-ZA" sz="2800">
                <a:solidFill>
                  <a:prstClr val="black"/>
                </a:solidFill>
                <a:latin typeface="+mn-lt"/>
              </a:rPr>
              <a:t>Beauty </a:t>
            </a:r>
            <a:r>
              <a:rPr lang="en-ZA" sz="2800" dirty="0">
                <a:solidFill>
                  <a:prstClr val="black"/>
                </a:solidFill>
                <a:latin typeface="+mn-lt"/>
              </a:rPr>
              <a:t>pour into the engine?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6413" y="2568575"/>
            <a:ext cx="7513637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pt-BR" sz="2800" b="1" dirty="0">
                <a:solidFill>
                  <a:prstClr val="black"/>
                </a:solidFill>
                <a:latin typeface="PalatinoLTStd-Roman"/>
              </a:rPr>
              <a:t>                          </a:t>
            </a:r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1 800 000 m</a:t>
            </a:r>
          </a:p>
          <a:p>
            <a:pPr marL="514350" indent="-514350">
              <a:buFont typeface="+mj-lt"/>
              <a:buAutoNum type="alphaLcParenR"/>
              <a:defRPr/>
            </a:pPr>
            <a:endParaRPr lang="pt-BR" sz="2800" b="1" dirty="0">
              <a:solidFill>
                <a:schemeClr val="accent5">
                  <a:lumMod val="50000"/>
                </a:schemeClr>
              </a:solidFill>
              <a:latin typeface="PalatinoLTStd-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06750" y="3522663"/>
            <a:ext cx="6096000" cy="5238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2 000 ml</a:t>
            </a:r>
          </a:p>
        </p:txBody>
      </p:sp>
      <p:sp>
        <p:nvSpPr>
          <p:cNvPr id="6" name="Rectangle 5"/>
          <p:cNvSpPr/>
          <p:nvPr/>
        </p:nvSpPr>
        <p:spPr>
          <a:xfrm>
            <a:off x="5465763" y="4578350"/>
            <a:ext cx="1577975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50 000 g</a:t>
            </a:r>
          </a:p>
        </p:txBody>
      </p:sp>
      <p:sp>
        <p:nvSpPr>
          <p:cNvPr id="7" name="Rectangle 6"/>
          <p:cNvSpPr/>
          <p:nvPr/>
        </p:nvSpPr>
        <p:spPr>
          <a:xfrm>
            <a:off x="5132388" y="5595938"/>
            <a:ext cx="6096000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PalatinoLTStd-Roman"/>
              </a:rPr>
              <a:t> </a:t>
            </a:r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0,5</a:t>
            </a:r>
            <a:r>
              <a:rPr lang="en-ZA" sz="2800" b="1" dirty="0">
                <a:solidFill>
                  <a:schemeClr val="accent5">
                    <a:lumMod val="50000"/>
                  </a:schemeClr>
                </a:solidFill>
                <a:latin typeface="PalatinoLTStd-Roman"/>
              </a:rPr>
              <a:t> </a:t>
            </a:r>
            <a:r>
              <a:rPr lang="en-ZA" sz="2800" b="1" i="1" dirty="0">
                <a:solidFill>
                  <a:schemeClr val="accent5">
                    <a:lumMod val="50000"/>
                  </a:schemeClr>
                </a:solidFill>
                <a:latin typeface="PalatinoLTStd-Roman"/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1201370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ChangeArrowheads="1"/>
          </p:cNvSpPr>
          <p:nvPr/>
        </p:nvSpPr>
        <p:spPr bwMode="auto">
          <a:xfrm>
            <a:off x="620713" y="584200"/>
            <a:ext cx="100711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 startAt="7"/>
              <a:defRPr/>
            </a:pPr>
            <a:r>
              <a:rPr lang="en-ZA" altLang="en-US" sz="3200" b="1" smtClean="0">
                <a:latin typeface="+mn-lt"/>
              </a:rPr>
              <a:t>A force of 20 N is applied at the end of a handle </a:t>
            </a:r>
            <a:br>
              <a:rPr lang="en-ZA" altLang="en-US" sz="3200" b="1" smtClean="0">
                <a:latin typeface="+mn-lt"/>
              </a:rPr>
            </a:br>
            <a:r>
              <a:rPr lang="en-ZA" altLang="en-US" sz="3200" b="1" smtClean="0">
                <a:latin typeface="+mn-lt"/>
              </a:rPr>
              <a:t>500 mm in length. The handle is rotated five complete revolutions. Calculate how much work is done.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516063" y="2705100"/>
          <a:ext cx="7921625" cy="73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0" name="Equation" r:id="rId3" imgW="2184400" imgH="203200" progId="Equation.DSMT4">
                  <p:embed/>
                </p:oleObj>
              </mc:Choice>
              <mc:Fallback>
                <p:oleObj name="Equation" r:id="rId3" imgW="218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16063" y="2705100"/>
                        <a:ext cx="7921625" cy="73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222750" y="3722688"/>
          <a:ext cx="1801813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1"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2750" y="3722688"/>
                        <a:ext cx="1801813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03300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668338" y="461963"/>
            <a:ext cx="90709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 startAt="8"/>
              <a:defRPr/>
            </a:pPr>
            <a:r>
              <a:rPr lang="en-ZA" altLang="en-US" sz="3200" b="1" dirty="0" smtClean="0">
                <a:latin typeface="+mn-lt"/>
              </a:rPr>
              <a:t>Maria has a body temperature of 101 °F. What is the temperature equivalent on the Celsius scale?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98825" y="1905000"/>
          <a:ext cx="3192463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Equation" r:id="rId3" imgW="1091880" imgH="393480" progId="Equation.DSMT4">
                  <p:embed/>
                </p:oleObj>
              </mc:Choice>
              <mc:Fallback>
                <p:oleObj name="Equation" r:id="rId3" imgW="1091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8825" y="1905000"/>
                        <a:ext cx="3192463" cy="115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821113" y="3203575"/>
          <a:ext cx="2765425" cy="1128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Equation" r:id="rId5" imgW="965200" imgH="393700" progId="Equation.DSMT4">
                  <p:embed/>
                </p:oleObj>
              </mc:Choice>
              <mc:Fallback>
                <p:oleObj name="Equation" r:id="rId5" imgW="965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3203575"/>
                        <a:ext cx="2765425" cy="1128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21113" y="4391025"/>
          <a:ext cx="1555750" cy="1149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Equation" r:id="rId7" imgW="533169" imgH="393529" progId="Equation.DSMT4">
                  <p:embed/>
                </p:oleObj>
              </mc:Choice>
              <mc:Fallback>
                <p:oleObj name="Equation" r:id="rId7" imgW="53316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113" y="4391025"/>
                        <a:ext cx="1555750" cy="1149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40163" y="5599113"/>
          <a:ext cx="1703387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9" name="Equation" r:id="rId9" imgW="583920" imgH="177480" progId="Equation.DSMT4">
                  <p:embed/>
                </p:oleObj>
              </mc:Choice>
              <mc:Fallback>
                <p:oleObj name="Equation" r:id="rId9" imgW="5839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5599113"/>
                        <a:ext cx="1703387" cy="517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87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630238" y="614363"/>
            <a:ext cx="98615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3200" b="1">
                <a:latin typeface="+mn-lt"/>
              </a:rPr>
              <a:t>9. Calculate the force required to accelerate a body with </a:t>
            </a:r>
            <a:br>
              <a:rPr lang="en-ZA" altLang="en-US" sz="3200" b="1">
                <a:latin typeface="+mn-lt"/>
              </a:rPr>
            </a:br>
            <a:r>
              <a:rPr lang="en-ZA" altLang="en-US" sz="3200" b="1">
                <a:latin typeface="+mn-lt"/>
              </a:rPr>
              <a:t>     a mass of 750 g at 10 m/s.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355850" y="2314575"/>
          <a:ext cx="57086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9" name="Equation" r:id="rId3" imgW="1713756" imgH="177723" progId="Equation.DSMT4">
                  <p:embed/>
                </p:oleObj>
              </mc:Choice>
              <mc:Fallback>
                <p:oleObj name="Equation" r:id="rId3" imgW="1713756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5850" y="2314575"/>
                        <a:ext cx="5708650" cy="592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33788" y="3375025"/>
          <a:ext cx="2147887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0" name="Equation" r:id="rId5" imgW="685502" imgH="177723" progId="Equation.DSMT4">
                  <p:embed/>
                </p:oleObj>
              </mc:Choice>
              <mc:Fallback>
                <p:oleObj name="Equation" r:id="rId5" imgW="68550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3375025"/>
                        <a:ext cx="2147887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633788" y="4400550"/>
          <a:ext cx="192722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1" name="Equation" r:id="rId7" imgW="469800" imgH="177480" progId="Equation.DSMT4">
                  <p:embed/>
                </p:oleObj>
              </mc:Choice>
              <mc:Fallback>
                <p:oleObj name="Equation" r:id="rId7" imgW="469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3788" y="4400550"/>
                        <a:ext cx="1927225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9828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ChangeArrowheads="1"/>
          </p:cNvSpPr>
          <p:nvPr/>
        </p:nvSpPr>
        <p:spPr bwMode="auto">
          <a:xfrm>
            <a:off x="566738" y="671513"/>
            <a:ext cx="1010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514350" indent="-514350">
              <a:buFont typeface="Calibri Light" panose="020F0302020204030204" pitchFamily="34" charset="0"/>
              <a:buAutoNum type="arabicPeriod" startAt="10"/>
              <a:defRPr/>
            </a:pPr>
            <a:r>
              <a:rPr lang="en-ZA" altLang="en-US" sz="3200" b="1" dirty="0">
                <a:latin typeface="+mn-lt"/>
              </a:rPr>
              <a:t> A torque wrench is used as shown in Figure 5.17. Calculate the force </a:t>
            </a:r>
            <a:r>
              <a:rPr lang="en-ZA" altLang="en-US" sz="3200" b="1" i="1" dirty="0">
                <a:latin typeface="+mn-lt"/>
              </a:rPr>
              <a:t>F</a:t>
            </a:r>
            <a:r>
              <a:rPr lang="en-ZA" altLang="en-US" sz="3200" b="1" dirty="0">
                <a:latin typeface="+mn-lt"/>
              </a:rPr>
              <a:t> required to produce 25 </a:t>
            </a:r>
            <a:r>
              <a:rPr lang="en-ZA" altLang="en-US" sz="3200" b="1" dirty="0" err="1">
                <a:latin typeface="+mn-lt"/>
              </a:rPr>
              <a:t>N·m</a:t>
            </a:r>
            <a:r>
              <a:rPr lang="en-ZA" altLang="en-US" sz="3200" b="1" dirty="0">
                <a:latin typeface="+mn-lt"/>
              </a:rPr>
              <a:t> of torque.</a:t>
            </a:r>
          </a:p>
        </p:txBody>
      </p:sp>
      <p:pic>
        <p:nvPicPr>
          <p:cNvPr id="7373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175" y="2762250"/>
            <a:ext cx="5815013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3051175" y="5410200"/>
            <a:ext cx="4806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ZA" altLang="en-US" sz="2400" i="1">
                <a:latin typeface="+mn-lt"/>
              </a:rPr>
              <a:t>Figure 5.17: Using a torque wrench</a:t>
            </a:r>
          </a:p>
        </p:txBody>
      </p:sp>
    </p:spTree>
    <p:extLst>
      <p:ext uri="{BB962C8B-B14F-4D97-AF65-F5344CB8AC3E}">
        <p14:creationId xmlns:p14="http://schemas.microsoft.com/office/powerpoint/2010/main" val="31248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SI base units</a:t>
            </a:r>
            <a:endParaRPr lang="en-GB" altLang="en-US" smtClean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3" y="2171700"/>
            <a:ext cx="8951912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2" name="Rectangle 2"/>
          <p:cNvSpPr>
            <a:spLocks noChangeArrowheads="1"/>
          </p:cNvSpPr>
          <p:nvPr/>
        </p:nvSpPr>
        <p:spPr bwMode="auto">
          <a:xfrm>
            <a:off x="836613" y="1579563"/>
            <a:ext cx="43068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2400" i="1" smtClean="0">
                <a:latin typeface="+mn-lt"/>
              </a:rPr>
              <a:t>Table 5.1: The seven SI base units</a:t>
            </a:r>
            <a:endParaRPr lang="en-ZA" altLang="en-US" sz="24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7299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522663" y="2224088"/>
          <a:ext cx="3475037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3" name="Equation" r:id="rId3" imgW="1104900" imgH="393700" progId="Equation.DSMT4">
                  <p:embed/>
                </p:oleObj>
              </mc:Choice>
              <mc:Fallback>
                <p:oleObj name="Equation" r:id="rId3" imgW="1104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2663" y="2224088"/>
                        <a:ext cx="3475037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783138" y="3629025"/>
          <a:ext cx="1173162" cy="124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Equation" r:id="rId5" imgW="393529" imgH="418918" progId="Equation.DSMT4">
                  <p:embed/>
                </p:oleObj>
              </mc:Choice>
              <mc:Fallback>
                <p:oleObj name="Equation" r:id="rId5" imgW="393529" imgH="41891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3629025"/>
                        <a:ext cx="1173162" cy="1249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783138" y="5289550"/>
          <a:ext cx="1960562" cy="681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5" name="Equation" r:id="rId7" imgW="583947" imgH="203112" progId="Equation.DSMT4">
                  <p:embed/>
                </p:oleObj>
              </mc:Choice>
              <mc:Fallback>
                <p:oleObj name="Equation" r:id="rId7" imgW="583947" imgH="20311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5289550"/>
                        <a:ext cx="1960562" cy="681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09" name="Rectangle 2"/>
          <p:cNvSpPr>
            <a:spLocks noChangeArrowheads="1"/>
          </p:cNvSpPr>
          <p:nvPr/>
        </p:nvSpPr>
        <p:spPr bwMode="auto">
          <a:xfrm>
            <a:off x="566738" y="671513"/>
            <a:ext cx="101092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14350" indent="-5143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 typeface="Calibri Light" panose="020F0302020204030204" pitchFamily="34" charset="0"/>
              <a:buAutoNum type="arabicPeriod" startAt="10"/>
              <a:defRPr/>
            </a:pPr>
            <a:r>
              <a:rPr lang="en-ZA" altLang="en-US" sz="3200" b="1" smtClean="0">
                <a:latin typeface="+mn-lt"/>
              </a:rPr>
              <a:t> A torque wrench is used as shown in Figure 5.17. Calculate the force </a:t>
            </a:r>
            <a:r>
              <a:rPr lang="en-ZA" altLang="en-US" sz="3200" b="1" i="1" smtClean="0">
                <a:latin typeface="+mn-lt"/>
              </a:rPr>
              <a:t>F </a:t>
            </a:r>
            <a:r>
              <a:rPr lang="en-ZA" altLang="en-US" sz="3200" b="1" smtClean="0">
                <a:latin typeface="+mn-lt"/>
              </a:rPr>
              <a:t>required to produce 25 N</a:t>
            </a:r>
            <a:r>
              <a:rPr lang="en-ZA" altLang="en-US" sz="3200" b="1" smtClean="0"/>
              <a:t>·</a:t>
            </a:r>
            <a:r>
              <a:rPr lang="en-ZA" altLang="en-US" sz="3200" b="1" smtClean="0">
                <a:latin typeface="+mn-lt"/>
              </a:rPr>
              <a:t>m of torque.</a:t>
            </a:r>
          </a:p>
        </p:txBody>
      </p:sp>
    </p:spTree>
    <p:extLst>
      <p:ext uri="{BB962C8B-B14F-4D97-AF65-F5344CB8AC3E}">
        <p14:creationId xmlns:p14="http://schemas.microsoft.com/office/powerpoint/2010/main" val="302602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Metre (m)</a:t>
            </a:r>
            <a:endParaRPr lang="en-GB" altLang="en-US" smtClean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838200" y="1927225"/>
            <a:ext cx="9893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mtClean="0">
                <a:latin typeface="+mn-lt"/>
              </a:rPr>
              <a:t>A </a:t>
            </a:r>
            <a:r>
              <a:rPr lang="en-ZA" altLang="en-US" b="1" smtClean="0">
                <a:latin typeface="+mn-lt"/>
              </a:rPr>
              <a:t>metre </a:t>
            </a:r>
            <a:r>
              <a:rPr lang="en-ZA" altLang="en-US" smtClean="0">
                <a:latin typeface="+mn-lt"/>
              </a:rPr>
              <a:t>is the length of the path travelled by light in a vacuum during a time interval of 			of a second.</a:t>
            </a:r>
          </a:p>
        </p:txBody>
      </p:sp>
      <p:graphicFrame>
        <p:nvGraphicFramePr>
          <p:cNvPr id="20484" name="Object 1"/>
          <p:cNvGraphicFramePr>
            <a:graphicFrameLocks noChangeAspect="1"/>
          </p:cNvGraphicFramePr>
          <p:nvPr/>
        </p:nvGraphicFramePr>
        <p:xfrm>
          <a:off x="7437438" y="2428875"/>
          <a:ext cx="1997075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tion" r:id="rId3" imgW="787400" imgH="431800" progId="Equation.DSMT4">
                  <p:embed/>
                </p:oleObj>
              </mc:Choice>
              <mc:Fallback>
                <p:oleObj name="Equation" r:id="rId3" imgW="787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37438" y="2428875"/>
                        <a:ext cx="1997075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621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altLang="en-US" smtClean="0"/>
              <a:t>Metre (m)</a:t>
            </a:r>
            <a:endParaRPr lang="en-GB" altLang="en-US" smtClean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76488"/>
            <a:ext cx="9288463" cy="352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838200" y="1749425"/>
            <a:ext cx="89392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2400" i="1" smtClean="0">
                <a:latin typeface="+mn-lt"/>
              </a:rPr>
              <a:t>Table 5.2: SI multiples for the metre (m)</a:t>
            </a:r>
            <a:endParaRPr lang="en-ZA" altLang="en-US" sz="24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4351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smtClean="0"/>
              <a:t>Metre (m)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" y="1812925"/>
            <a:ext cx="6318250" cy="417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4" name="Rectangle 1"/>
          <p:cNvSpPr>
            <a:spLocks noChangeArrowheads="1"/>
          </p:cNvSpPr>
          <p:nvPr/>
        </p:nvSpPr>
        <p:spPr bwMode="auto">
          <a:xfrm>
            <a:off x="7489825" y="4422775"/>
            <a:ext cx="3125788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en-ZA" altLang="en-US" sz="2400" i="1" smtClean="0">
                <a:latin typeface="+mn-lt"/>
              </a:rPr>
              <a:t>Figure 5.3: The length of the Nelson Mandela bridge in Johannesburg is 284 m</a:t>
            </a:r>
            <a:endParaRPr lang="en-ZA" altLang="en-US" sz="240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2814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1307</Words>
  <Application>Microsoft Office PowerPoint</Application>
  <PresentationFormat>Custom</PresentationFormat>
  <Paragraphs>198</Paragraphs>
  <Slides>60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2" baseType="lpstr">
      <vt:lpstr>Office Theme</vt:lpstr>
      <vt:lpstr>MathType 6.0 Equation</vt:lpstr>
      <vt:lpstr>PowerPoint Presentation</vt:lpstr>
      <vt:lpstr>Engineering Technology</vt:lpstr>
      <vt:lpstr>SI units of measurement</vt:lpstr>
      <vt:lpstr>SI units of measurement</vt:lpstr>
      <vt:lpstr>SI base units of measurement</vt:lpstr>
      <vt:lpstr>SI base units</vt:lpstr>
      <vt:lpstr>Metre (m)</vt:lpstr>
      <vt:lpstr>Metre (m)</vt:lpstr>
      <vt:lpstr>Metre (m)</vt:lpstr>
      <vt:lpstr>Kilogram (kg)</vt:lpstr>
      <vt:lpstr>Second (s)</vt:lpstr>
      <vt:lpstr>Ampere (A)</vt:lpstr>
      <vt:lpstr>Kelvin (K)</vt:lpstr>
      <vt:lpstr>Candela (cd)</vt:lpstr>
      <vt:lpstr>Mole (mol)</vt:lpstr>
      <vt:lpstr>Mole (mol)</vt:lpstr>
      <vt:lpstr>Converting SI units</vt:lpstr>
      <vt:lpstr>Scientific notation</vt:lpstr>
      <vt:lpstr>Common prefixes</vt:lpstr>
      <vt:lpstr>Common metric conversions</vt:lpstr>
      <vt:lpstr>Temperature conversion</vt:lpstr>
      <vt:lpstr>Temperature conversion</vt:lpstr>
      <vt:lpstr>SI derived units of measurement</vt:lpstr>
      <vt:lpstr>Speed</vt:lpstr>
      <vt:lpstr>Speed</vt:lpstr>
      <vt:lpstr>Velocity</vt:lpstr>
      <vt:lpstr>Acceleration</vt:lpstr>
      <vt:lpstr>Force</vt:lpstr>
      <vt:lpstr>Force </vt:lpstr>
      <vt:lpstr>Force </vt:lpstr>
      <vt:lpstr>Weight</vt:lpstr>
      <vt:lpstr>Weight</vt:lpstr>
      <vt:lpstr>Mass</vt:lpstr>
      <vt:lpstr>Work and energy</vt:lpstr>
      <vt:lpstr>Work and energy</vt:lpstr>
      <vt:lpstr>Torque</vt:lpstr>
      <vt:lpstr>Torque</vt:lpstr>
      <vt:lpstr>Resistance</vt:lpstr>
      <vt:lpstr>Density</vt:lpstr>
      <vt:lpstr>Pressure</vt:lpstr>
      <vt:lpstr>Power</vt:lpstr>
      <vt:lpstr>PowerPoint Presentation</vt:lpstr>
      <vt:lpstr>Measuring plane and solid angles</vt:lpstr>
      <vt:lpstr>Radian (rad)</vt:lpstr>
      <vt:lpstr>Radian (rad)</vt:lpstr>
      <vt:lpstr>Steradian (sr)</vt:lpstr>
      <vt:lpstr>Steradian (sr)</vt:lpstr>
      <vt:lpstr>Other SI derived units</vt:lpstr>
      <vt:lpstr>Summative assessment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Leanne Storer</dc:creator>
  <cp:lastModifiedBy>Promise</cp:lastModifiedBy>
  <cp:revision>123</cp:revision>
  <dcterms:created xsi:type="dcterms:W3CDTF">2016-06-09T08:18:09Z</dcterms:created>
  <dcterms:modified xsi:type="dcterms:W3CDTF">2016-10-12T13:17:08Z</dcterms:modified>
</cp:coreProperties>
</file>